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57" r:id="rId3"/>
    <p:sldId id="261" r:id="rId4"/>
    <p:sldId id="259" r:id="rId5"/>
    <p:sldId id="260" r:id="rId6"/>
    <p:sldId id="267" r:id="rId7"/>
    <p:sldId id="277" r:id="rId8"/>
    <p:sldId id="265" r:id="rId9"/>
    <p:sldId id="284" r:id="rId10"/>
    <p:sldId id="278" r:id="rId11"/>
    <p:sldId id="276" r:id="rId12"/>
    <p:sldId id="262" r:id="rId13"/>
    <p:sldId id="268" r:id="rId14"/>
    <p:sldId id="263" r:id="rId15"/>
    <p:sldId id="275" r:id="rId16"/>
    <p:sldId id="258" r:id="rId17"/>
    <p:sldId id="280" r:id="rId18"/>
    <p:sldId id="264" r:id="rId19"/>
    <p:sldId id="274" r:id="rId20"/>
    <p:sldId id="273" r:id="rId21"/>
    <p:sldId id="281" r:id="rId22"/>
    <p:sldId id="282" r:id="rId23"/>
    <p:sldId id="292" r:id="rId24"/>
    <p:sldId id="293" r:id="rId25"/>
    <p:sldId id="294" r:id="rId26"/>
    <p:sldId id="270" r:id="rId27"/>
    <p:sldId id="271" r:id="rId28"/>
    <p:sldId id="290" r:id="rId29"/>
    <p:sldId id="27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10"/>
    <p:restoredTop sz="94676"/>
  </p:normalViewPr>
  <p:slideViewPr>
    <p:cSldViewPr snapToGrid="0" snapToObjects="1">
      <p:cViewPr varScale="1">
        <p:scale>
          <a:sx n="107" d="100"/>
          <a:sy n="107" d="100"/>
        </p:scale>
        <p:origin x="400"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jpg>
</file>

<file path=ppt/media/image12.jpg>
</file>

<file path=ppt/media/image13.JPG>
</file>

<file path=ppt/media/image14.JPG>
</file>

<file path=ppt/media/image15.jpeg>
</file>

<file path=ppt/media/image16.jpeg>
</file>

<file path=ppt/media/image17.jp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56E6E5-E581-7344-92D0-C47E29FD3E5C}" type="datetimeFigureOut">
              <a:rPr lang="en-US" smtClean="0"/>
              <a:t>2/12/21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663FDD-FBEA-B04B-99A0-7B03EC425AA0}" type="slidenum">
              <a:rPr lang="en-US" smtClean="0"/>
              <a:t>‹#›</a:t>
            </a:fld>
            <a:endParaRPr lang="en-US"/>
          </a:p>
        </p:txBody>
      </p:sp>
    </p:spTree>
    <p:extLst>
      <p:ext uri="{BB962C8B-B14F-4D97-AF65-F5344CB8AC3E}">
        <p14:creationId xmlns:p14="http://schemas.microsoft.com/office/powerpoint/2010/main" val="133926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663FDD-FBEA-B04B-99A0-7B03EC425AA0}" type="slidenum">
              <a:rPr lang="en-US" smtClean="0"/>
              <a:t>16</a:t>
            </a:fld>
            <a:endParaRPr lang="en-US"/>
          </a:p>
        </p:txBody>
      </p:sp>
    </p:spTree>
    <p:extLst>
      <p:ext uri="{BB962C8B-B14F-4D97-AF65-F5344CB8AC3E}">
        <p14:creationId xmlns:p14="http://schemas.microsoft.com/office/powerpoint/2010/main" val="1192127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FA640CF-7B3E-E449-BEA3-1B43AC7164CF}" type="datetimeFigureOut">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56381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468803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857330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00919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A640CF-7B3E-E449-BEA3-1B43AC7164CF}" type="datetimeFigureOut">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009104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640CF-7B3E-E449-BEA3-1B43AC7164CF}" type="datetimeFigureOut">
              <a:rPr lang="en-US" smtClean="0"/>
              <a:t>2/12/21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345172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A640CF-7B3E-E449-BEA3-1B43AC7164CF}" type="datetimeFigureOut">
              <a:rPr lang="en-US" smtClean="0"/>
              <a:t>2/12/21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6042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A640CF-7B3E-E449-BEA3-1B43AC7164CF}" type="datetimeFigureOut">
              <a:rPr lang="en-US" smtClean="0"/>
              <a:t>2/12/21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61552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A640CF-7B3E-E449-BEA3-1B43AC7164CF}" type="datetimeFigureOut">
              <a:rPr lang="en-US" smtClean="0"/>
              <a:t>2/12/21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52917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2/12/21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969237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2/12/21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104128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A640CF-7B3E-E449-BEA3-1B43AC7164CF}" type="datetimeFigureOut">
              <a:rPr lang="en-US" smtClean="0"/>
              <a:t>2/12/21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5F8985-413E-504D-B0B4-06417FD98B0B}" type="slidenum">
              <a:rPr lang="en-US" smtClean="0"/>
              <a:t>‹#›</a:t>
            </a:fld>
            <a:endParaRPr lang="en-US"/>
          </a:p>
        </p:txBody>
      </p:sp>
    </p:spTree>
    <p:extLst>
      <p:ext uri="{BB962C8B-B14F-4D97-AF65-F5344CB8AC3E}">
        <p14:creationId xmlns:p14="http://schemas.microsoft.com/office/powerpoint/2010/main" val="452165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tel:859-221-3221" TargetMode="External"/><Relationship Id="rId7" Type="http://schemas.openxmlformats.org/officeDocument/2006/relationships/image" Target="../media/image26.jpg"/><Relationship Id="rId2" Type="http://schemas.openxmlformats.org/officeDocument/2006/relationships/hyperlink" Target="x-apple-data-detectors://2/0" TargetMode="External"/><Relationship Id="rId1" Type="http://schemas.openxmlformats.org/officeDocument/2006/relationships/slideLayout" Target="../slideLayouts/slideLayout2.xml"/><Relationship Id="rId6" Type="http://schemas.openxmlformats.org/officeDocument/2006/relationships/hyperlink" Target="mailto:Timothy.Melton@lge-ku.com" TargetMode="External"/><Relationship Id="rId5" Type="http://schemas.openxmlformats.org/officeDocument/2006/relationships/hyperlink" Target="tel:502-217-4944" TargetMode="External"/><Relationship Id="rId4" Type="http://schemas.openxmlformats.org/officeDocument/2006/relationships/hyperlink" Target="tel:502-627-3539"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88892" y="447806"/>
            <a:ext cx="9144000" cy="2085532"/>
          </a:xfrm>
        </p:spPr>
        <p:txBody>
          <a:bodyPr>
            <a:normAutofit fontScale="90000"/>
          </a:bodyPr>
          <a:lstStyle/>
          <a:p>
            <a:r>
              <a:rPr lang="en-US" dirty="0"/>
              <a:t>Home solar power</a:t>
            </a:r>
            <a:br>
              <a:rPr lang="en-US" dirty="0"/>
            </a:br>
            <a:r>
              <a:rPr lang="en-US" sz="2700" dirty="0"/>
              <a:t>(Or how I came to have a $14/month electricity bill)</a:t>
            </a:r>
            <a:br>
              <a:rPr lang="en-US" sz="2700" dirty="0"/>
            </a:br>
            <a:endParaRPr lang="en-US" dirty="0"/>
          </a:p>
        </p:txBody>
      </p:sp>
      <p:sp>
        <p:nvSpPr>
          <p:cNvPr id="6" name="Title 1">
            <a:extLst>
              <a:ext uri="{FF2B5EF4-FFF2-40B4-BE49-F238E27FC236}">
                <a16:creationId xmlns:a16="http://schemas.microsoft.com/office/drawing/2014/main" id="{07BA7BF5-A666-CE41-BE90-31E4D03C6112}"/>
              </a:ext>
            </a:extLst>
          </p:cNvPr>
          <p:cNvSpPr txBox="1">
            <a:spLocks/>
          </p:cNvSpPr>
          <p:nvPr/>
        </p:nvSpPr>
        <p:spPr>
          <a:xfrm>
            <a:off x="1524000" y="4766871"/>
            <a:ext cx="9144000" cy="175907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Paul Goodjohn &amp; </a:t>
            </a:r>
            <a:br>
              <a:rPr lang="en-US" dirty="0"/>
            </a:br>
            <a:r>
              <a:rPr lang="en-US" dirty="0"/>
              <a:t>Chris Hettinger</a:t>
            </a:r>
          </a:p>
        </p:txBody>
      </p:sp>
      <p:pic>
        <p:nvPicPr>
          <p:cNvPr id="8" name="Picture 7" descr="A person standing next to a cow&#10;&#10;Description automatically generated">
            <a:extLst>
              <a:ext uri="{FF2B5EF4-FFF2-40B4-BE49-F238E27FC236}">
                <a16:creationId xmlns:a16="http://schemas.microsoft.com/office/drawing/2014/main" id="{3D7F69BA-B05A-9845-926A-2C9B8B4DA737}"/>
              </a:ext>
            </a:extLst>
          </p:cNvPr>
          <p:cNvPicPr>
            <a:picLocks noChangeAspect="1"/>
          </p:cNvPicPr>
          <p:nvPr/>
        </p:nvPicPr>
        <p:blipFill>
          <a:blip r:embed="rId2"/>
          <a:stretch>
            <a:fillRect/>
          </a:stretch>
        </p:blipFill>
        <p:spPr>
          <a:xfrm>
            <a:off x="3964587" y="2091129"/>
            <a:ext cx="3890260" cy="2679957"/>
          </a:xfrm>
          <a:prstGeom prst="rect">
            <a:avLst/>
          </a:prstGeom>
        </p:spPr>
      </p:pic>
    </p:spTree>
    <p:extLst>
      <p:ext uri="{BB962C8B-B14F-4D97-AF65-F5344CB8AC3E}">
        <p14:creationId xmlns:p14="http://schemas.microsoft.com/office/powerpoint/2010/main" val="1691472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10B6-A3BE-1A4D-891C-1C4C52E57590}"/>
              </a:ext>
            </a:extLst>
          </p:cNvPr>
          <p:cNvSpPr>
            <a:spLocks noGrp="1"/>
          </p:cNvSpPr>
          <p:nvPr>
            <p:ph type="title"/>
          </p:nvPr>
        </p:nvSpPr>
        <p:spPr/>
        <p:txBody>
          <a:bodyPr/>
          <a:lstStyle/>
          <a:p>
            <a:r>
              <a:rPr lang="en-US" dirty="0"/>
              <a:t>Payback/return on investment</a:t>
            </a:r>
          </a:p>
        </p:txBody>
      </p:sp>
      <p:sp>
        <p:nvSpPr>
          <p:cNvPr id="3" name="Content Placeholder 2">
            <a:extLst>
              <a:ext uri="{FF2B5EF4-FFF2-40B4-BE49-F238E27FC236}">
                <a16:creationId xmlns:a16="http://schemas.microsoft.com/office/drawing/2014/main" id="{95F5D304-33EC-0041-B550-AD8492F90B30}"/>
              </a:ext>
            </a:extLst>
          </p:cNvPr>
          <p:cNvSpPr>
            <a:spLocks noGrp="1"/>
          </p:cNvSpPr>
          <p:nvPr>
            <p:ph idx="1"/>
          </p:nvPr>
        </p:nvSpPr>
        <p:spPr/>
        <p:txBody>
          <a:bodyPr>
            <a:normAutofit fontScale="85000" lnSpcReduction="20000"/>
          </a:bodyPr>
          <a:lstStyle/>
          <a:p>
            <a:r>
              <a:rPr lang="en-US" dirty="0"/>
              <a:t>There is a LOT of rubbish talked about how long solar takes to pay for itself, and it is rubbish because it implicitly assumes the installed solar panels have zero value once you install them.</a:t>
            </a:r>
          </a:p>
          <a:p>
            <a:r>
              <a:rPr lang="en-US" dirty="0"/>
              <a:t>The correct way to price them is as an investment, where the install cost is the capital, and the saved money from bills is the (after tax) interest on that capital.</a:t>
            </a:r>
          </a:p>
          <a:p>
            <a:r>
              <a:rPr lang="en-US" dirty="0"/>
              <a:t>Any steps you take to reduce your future bills are useful as part of retirement planning.</a:t>
            </a:r>
          </a:p>
          <a:p>
            <a:r>
              <a:rPr lang="en-US" dirty="0"/>
              <a:t>Buying roof insulation, better windows, sealing behind outlets and solar energy can be thought of as techniques to buy yourself lower bills (and more disposable income) in the future.</a:t>
            </a:r>
          </a:p>
          <a:p>
            <a:r>
              <a:rPr lang="en-US" dirty="0"/>
              <a:t>With the Federal tax credit of 26% this year, the government is helping out here more than in any other retirement investment.</a:t>
            </a:r>
          </a:p>
          <a:p>
            <a:r>
              <a:rPr lang="en-US" dirty="0"/>
              <a:t>Energy improvements are unlinked to market prices, and indeed tend to be more valuable in times with high energy price volatility.</a:t>
            </a:r>
          </a:p>
        </p:txBody>
      </p:sp>
    </p:spTree>
    <p:extLst>
      <p:ext uri="{BB962C8B-B14F-4D97-AF65-F5344CB8AC3E}">
        <p14:creationId xmlns:p14="http://schemas.microsoft.com/office/powerpoint/2010/main" val="2928955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Solar hot water</a:t>
            </a:r>
          </a:p>
        </p:txBody>
      </p:sp>
      <p:sp>
        <p:nvSpPr>
          <p:cNvPr id="3" name="Content Placeholder 2"/>
          <p:cNvSpPr>
            <a:spLocks noGrp="1"/>
          </p:cNvSpPr>
          <p:nvPr>
            <p:ph idx="1"/>
          </p:nvPr>
        </p:nvSpPr>
        <p:spPr>
          <a:xfrm>
            <a:off x="838200" y="1825625"/>
            <a:ext cx="4533900" cy="4351338"/>
          </a:xfrm>
        </p:spPr>
        <p:txBody>
          <a:bodyPr>
            <a:normAutofit fontScale="92500" lnSpcReduction="20000"/>
          </a:bodyPr>
          <a:lstStyle/>
          <a:p>
            <a:r>
              <a:rPr lang="en-US" dirty="0"/>
              <a:t>Preheats water before it runs into your hot water tank</a:t>
            </a:r>
          </a:p>
          <a:p>
            <a:r>
              <a:rPr lang="en-US" dirty="0"/>
              <a:t>Solar collector on the roof, with a circulator pump and additional hot water tank </a:t>
            </a:r>
          </a:p>
          <a:p>
            <a:r>
              <a:rPr lang="en-US" dirty="0"/>
              <a:t>Water heating is 10%+ of house energy use</a:t>
            </a:r>
          </a:p>
          <a:p>
            <a:r>
              <a:rPr lang="en-US" dirty="0"/>
              <a:t>Best done as addition to current hot water system (preheat tank)</a:t>
            </a:r>
          </a:p>
          <a:p>
            <a:r>
              <a:rPr lang="en-US" dirty="0"/>
              <a:t>Some lifestyle changes </a:t>
            </a:r>
            <a:r>
              <a:rPr lang="mr-IN" dirty="0"/>
              <a:t>…</a:t>
            </a:r>
            <a:r>
              <a:rPr lang="en-US" dirty="0"/>
              <a:t>you want to run the washer, dishwasher etc. at night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2125" y="576866"/>
            <a:ext cx="6100763" cy="6281134"/>
          </a:xfrm>
          <a:prstGeom prst="rect">
            <a:avLst/>
          </a:prstGeom>
        </p:spPr>
      </p:pic>
    </p:spTree>
    <p:extLst>
      <p:ext uri="{BB962C8B-B14F-4D97-AF65-F5344CB8AC3E}">
        <p14:creationId xmlns:p14="http://schemas.microsoft.com/office/powerpoint/2010/main" val="1659976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 grid</a:t>
            </a:r>
          </a:p>
        </p:txBody>
      </p:sp>
      <p:sp>
        <p:nvSpPr>
          <p:cNvPr id="3" name="Content Placeholder 2"/>
          <p:cNvSpPr>
            <a:spLocks noGrp="1"/>
          </p:cNvSpPr>
          <p:nvPr>
            <p:ph idx="1"/>
          </p:nvPr>
        </p:nvSpPr>
        <p:spPr>
          <a:xfrm>
            <a:off x="838200" y="1825625"/>
            <a:ext cx="5305425" cy="4351338"/>
          </a:xfrm>
        </p:spPr>
        <p:txBody>
          <a:bodyPr>
            <a:normAutofit fontScale="77500" lnSpcReduction="20000"/>
          </a:bodyPr>
          <a:lstStyle/>
          <a:p>
            <a:r>
              <a:rPr lang="en-US" dirty="0"/>
              <a:t>Off grid </a:t>
            </a:r>
            <a:r>
              <a:rPr lang="mr-IN" dirty="0"/>
              <a:t>–</a:t>
            </a:r>
            <a:r>
              <a:rPr lang="en-US" dirty="0"/>
              <a:t> no electricity bill </a:t>
            </a:r>
            <a:r>
              <a:rPr lang="en-US" dirty="0">
                <a:sym typeface="Wingdings"/>
              </a:rPr>
              <a:t></a:t>
            </a:r>
          </a:p>
          <a:p>
            <a:r>
              <a:rPr lang="en-US" dirty="0"/>
              <a:t>You provide all your own power </a:t>
            </a:r>
            <a:r>
              <a:rPr lang="mr-IN" dirty="0"/>
              <a:t>–</a:t>
            </a:r>
            <a:r>
              <a:rPr lang="en-US" dirty="0"/>
              <a:t> and don’t depend on the grid.</a:t>
            </a:r>
          </a:p>
          <a:p>
            <a:r>
              <a:rPr lang="en-US" dirty="0"/>
              <a:t>Significantly more expensive because it uses (lots of) batteries</a:t>
            </a:r>
          </a:p>
          <a:p>
            <a:r>
              <a:rPr lang="en-US" dirty="0"/>
              <a:t>Regular maintenance for batteries, and they need to be replaced every 10 years.</a:t>
            </a:r>
          </a:p>
          <a:p>
            <a:r>
              <a:rPr lang="en-US" dirty="0"/>
              <a:t>Bad weather for prolonged periods means using backup generator</a:t>
            </a:r>
          </a:p>
          <a:p>
            <a:r>
              <a:rPr lang="en-US" dirty="0"/>
              <a:t>Great if the utility wants more than $50k to connect you to the grid</a:t>
            </a:r>
          </a:p>
          <a:p>
            <a:r>
              <a:rPr lang="en-US" dirty="0"/>
              <a:t>Almost impossible to find a professional installer that will do this for you.</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9737" y="1482725"/>
            <a:ext cx="4240213" cy="4459534"/>
          </a:xfrm>
          <a:prstGeom prst="rect">
            <a:avLst/>
          </a:prstGeom>
        </p:spPr>
      </p:pic>
      <p:sp>
        <p:nvSpPr>
          <p:cNvPr id="5" name="TextBox 4"/>
          <p:cNvSpPr txBox="1"/>
          <p:nvPr/>
        </p:nvSpPr>
        <p:spPr>
          <a:xfrm>
            <a:off x="6789737" y="6035040"/>
            <a:ext cx="4240213" cy="369332"/>
          </a:xfrm>
          <a:prstGeom prst="rect">
            <a:avLst/>
          </a:prstGeom>
          <a:noFill/>
        </p:spPr>
        <p:txBody>
          <a:bodyPr wrap="square" rtlCol="0">
            <a:spAutoFit/>
          </a:bodyPr>
          <a:lstStyle/>
          <a:p>
            <a:r>
              <a:rPr lang="en-US" dirty="0"/>
              <a:t>*This is badly wired </a:t>
            </a:r>
            <a:r>
              <a:rPr lang="mr-IN" dirty="0"/>
              <a:t>–</a:t>
            </a:r>
            <a:r>
              <a:rPr lang="en-US" dirty="0"/>
              <a:t> don’t do this!</a:t>
            </a:r>
          </a:p>
        </p:txBody>
      </p:sp>
    </p:spTree>
    <p:extLst>
      <p:ext uri="{BB962C8B-B14F-4D97-AF65-F5344CB8AC3E}">
        <p14:creationId xmlns:p14="http://schemas.microsoft.com/office/powerpoint/2010/main" val="767070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Grid tied</a:t>
            </a:r>
          </a:p>
        </p:txBody>
      </p:sp>
      <p:sp>
        <p:nvSpPr>
          <p:cNvPr id="3" name="Content Placeholder 2"/>
          <p:cNvSpPr>
            <a:spLocks noGrp="1"/>
          </p:cNvSpPr>
          <p:nvPr>
            <p:ph idx="1"/>
          </p:nvPr>
        </p:nvSpPr>
        <p:spPr>
          <a:xfrm>
            <a:off x="838200" y="1825625"/>
            <a:ext cx="5231130" cy="4351338"/>
          </a:xfrm>
        </p:spPr>
        <p:txBody>
          <a:bodyPr>
            <a:normAutofit/>
          </a:bodyPr>
          <a:lstStyle/>
          <a:p>
            <a:r>
              <a:rPr lang="en-US" dirty="0"/>
              <a:t>Grid tied </a:t>
            </a:r>
            <a:r>
              <a:rPr lang="mr-IN" dirty="0"/>
              <a:t>–</a:t>
            </a:r>
            <a:r>
              <a:rPr lang="en-US" dirty="0"/>
              <a:t> your house is still connected to the grid</a:t>
            </a:r>
          </a:p>
          <a:p>
            <a:r>
              <a:rPr lang="en-US" dirty="0"/>
              <a:t>You still get a bill </a:t>
            </a:r>
            <a:r>
              <a:rPr lang="en-US" dirty="0">
                <a:sym typeface="Wingdings"/>
              </a:rPr>
              <a:t> </a:t>
            </a:r>
          </a:p>
          <a:p>
            <a:r>
              <a:rPr lang="en-US" dirty="0"/>
              <a:t>If there’s snow on the panels for a week you still have power</a:t>
            </a:r>
          </a:p>
          <a:p>
            <a:r>
              <a:rPr lang="en-US" dirty="0"/>
              <a:t>You don’t have to replace all your power consumption with solar</a:t>
            </a:r>
          </a:p>
          <a:p>
            <a:r>
              <a:rPr lang="en-US" dirty="0"/>
              <a:t>Very low maintenance  </a:t>
            </a:r>
          </a:p>
          <a:p>
            <a:r>
              <a:rPr lang="en-US" dirty="0"/>
              <a:t>This is what I have...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8725" y="1538288"/>
            <a:ext cx="4305300" cy="4254500"/>
          </a:xfrm>
          <a:prstGeom prst="rect">
            <a:avLst/>
          </a:prstGeom>
        </p:spPr>
      </p:pic>
    </p:spTree>
    <p:extLst>
      <p:ext uri="{BB962C8B-B14F-4D97-AF65-F5344CB8AC3E}">
        <p14:creationId xmlns:p14="http://schemas.microsoft.com/office/powerpoint/2010/main" val="1457573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I need for grid tied PV?</a:t>
            </a:r>
          </a:p>
        </p:txBody>
      </p:sp>
      <p:sp>
        <p:nvSpPr>
          <p:cNvPr id="3" name="Content Placeholder 2"/>
          <p:cNvSpPr>
            <a:spLocks noGrp="1"/>
          </p:cNvSpPr>
          <p:nvPr>
            <p:ph idx="1"/>
          </p:nvPr>
        </p:nvSpPr>
        <p:spPr/>
        <p:txBody>
          <a:bodyPr/>
          <a:lstStyle/>
          <a:p>
            <a:r>
              <a:rPr lang="en-US" dirty="0"/>
              <a:t>You don’t need to replace all the power you use from the grid </a:t>
            </a:r>
            <a:r>
              <a:rPr lang="mr-IN" dirty="0"/>
              <a:t>–</a:t>
            </a:r>
            <a:r>
              <a:rPr lang="en-US" dirty="0"/>
              <a:t> start small, but get the meter changed THIS YEAR!</a:t>
            </a:r>
          </a:p>
          <a:p>
            <a:r>
              <a:rPr lang="en-US" dirty="0"/>
              <a:t>Sun! So you need a clear view of the southern sky </a:t>
            </a:r>
          </a:p>
          <a:p>
            <a:r>
              <a:rPr lang="en-US" dirty="0"/>
              <a:t>Roof or space in the yard </a:t>
            </a:r>
          </a:p>
          <a:p>
            <a:r>
              <a:rPr lang="en-US" dirty="0"/>
              <a:t>Size of system is measured in kW </a:t>
            </a:r>
            <a:r>
              <a:rPr lang="mr-IN" dirty="0"/>
              <a:t>–</a:t>
            </a:r>
            <a:r>
              <a:rPr lang="en-US" dirty="0"/>
              <a:t> one panel is about 3’x5’ and makes about ¼ kW. </a:t>
            </a:r>
          </a:p>
          <a:p>
            <a:r>
              <a:rPr lang="en-US" dirty="0"/>
              <a:t>System comprises panels, inverters, wiring and a mounting system</a:t>
            </a:r>
          </a:p>
          <a:p>
            <a:r>
              <a:rPr lang="en-US" dirty="0"/>
              <a:t>If you needed 25kwh/day, we get about 5 hours of sunshine per day so you would need 25 / 5 or 5kw of solar panels, about 20 panels.</a:t>
            </a:r>
          </a:p>
          <a:p>
            <a:endParaRPr lang="en-US" dirty="0"/>
          </a:p>
        </p:txBody>
      </p:sp>
    </p:spTree>
    <p:extLst>
      <p:ext uri="{BB962C8B-B14F-4D97-AF65-F5344CB8AC3E}">
        <p14:creationId xmlns:p14="http://schemas.microsoft.com/office/powerpoint/2010/main" val="1479945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Content Placeholder 3">
            <a:extLst>
              <a:ext uri="{FF2B5EF4-FFF2-40B4-BE49-F238E27FC236}">
                <a16:creationId xmlns:a16="http://schemas.microsoft.com/office/drawing/2014/main" id="{8ABFEEE4-3228-4A4F-BBDB-7D801CF3C2D6}"/>
              </a:ext>
            </a:extLst>
          </p:cNvPr>
          <p:cNvPicPr>
            <a:picLocks noChangeAspect="1"/>
          </p:cNvPicPr>
          <p:nvPr/>
        </p:nvPicPr>
        <p:blipFill rotWithShape="1">
          <a:blip r:embed="rId2">
            <a:extLst>
              <a:ext uri="{28A0092B-C50C-407E-A947-70E740481C1C}">
                <a14:useLocalDpi xmlns:a14="http://schemas.microsoft.com/office/drawing/2010/main" val="0"/>
              </a:ext>
            </a:extLst>
          </a:blip>
          <a:srcRect t="15343" b="38731"/>
          <a:stretch/>
        </p:blipFill>
        <p:spPr>
          <a:xfrm>
            <a:off x="0" y="4762499"/>
            <a:ext cx="6142846" cy="2095501"/>
          </a:xfrm>
          <a:prstGeom prst="rect">
            <a:avLst/>
          </a:prstGeom>
        </p:spPr>
      </p:pic>
      <p:pic>
        <p:nvPicPr>
          <p:cNvPr id="15" name="Content Placeholder 3">
            <a:extLst>
              <a:ext uri="{FF2B5EF4-FFF2-40B4-BE49-F238E27FC236}">
                <a16:creationId xmlns:a16="http://schemas.microsoft.com/office/drawing/2014/main" id="{EBEEB801-15CB-864E-BCA4-61E9000F93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5" y="102263"/>
            <a:ext cx="6142846" cy="4562750"/>
          </a:xfrm>
          <a:prstGeom prst="rect">
            <a:avLst/>
          </a:prstGeom>
        </p:spPr>
      </p:pic>
      <p:sp>
        <p:nvSpPr>
          <p:cNvPr id="8" name="TextBox 7">
            <a:extLst>
              <a:ext uri="{FF2B5EF4-FFF2-40B4-BE49-F238E27FC236}">
                <a16:creationId xmlns:a16="http://schemas.microsoft.com/office/drawing/2014/main" id="{3038EB02-8604-BD4F-86D7-DFD53487A402}"/>
              </a:ext>
            </a:extLst>
          </p:cNvPr>
          <p:cNvSpPr txBox="1"/>
          <p:nvPr/>
        </p:nvSpPr>
        <p:spPr>
          <a:xfrm>
            <a:off x="1570034" y="6257836"/>
            <a:ext cx="2654449" cy="600164"/>
          </a:xfrm>
          <a:prstGeom prst="rect">
            <a:avLst/>
          </a:prstGeom>
          <a:solidFill>
            <a:schemeClr val="bg1"/>
          </a:solidFill>
        </p:spPr>
        <p:txBody>
          <a:bodyPr wrap="square" rtlCol="0">
            <a:spAutoFit/>
          </a:bodyPr>
          <a:lstStyle/>
          <a:p>
            <a:r>
              <a:rPr lang="en-US" sz="1100" b="1" dirty="0"/>
              <a:t>Wattage matched modules plugged into power optimizers which are connected in series</a:t>
            </a:r>
          </a:p>
        </p:txBody>
      </p:sp>
      <p:graphicFrame>
        <p:nvGraphicFramePr>
          <p:cNvPr id="16" name="Table 15">
            <a:extLst>
              <a:ext uri="{FF2B5EF4-FFF2-40B4-BE49-F238E27FC236}">
                <a16:creationId xmlns:a16="http://schemas.microsoft.com/office/drawing/2014/main" id="{CF95F5F7-92EE-5F45-8785-ADEDFCFDFA51}"/>
              </a:ext>
            </a:extLst>
          </p:cNvPr>
          <p:cNvGraphicFramePr>
            <a:graphicFrameLocks noGrp="1"/>
          </p:cNvGraphicFramePr>
          <p:nvPr>
            <p:extLst>
              <p:ext uri="{D42A27DB-BD31-4B8C-83A1-F6EECF244321}">
                <p14:modId xmlns:p14="http://schemas.microsoft.com/office/powerpoint/2010/main" val="445582054"/>
              </p:ext>
            </p:extLst>
          </p:nvPr>
        </p:nvGraphicFramePr>
        <p:xfrm>
          <a:off x="6128830" y="1238491"/>
          <a:ext cx="6037427" cy="4977328"/>
        </p:xfrm>
        <a:graphic>
          <a:graphicData uri="http://schemas.openxmlformats.org/drawingml/2006/table">
            <a:tbl>
              <a:tblPr/>
              <a:tblGrid>
                <a:gridCol w="2950106">
                  <a:extLst>
                    <a:ext uri="{9D8B030D-6E8A-4147-A177-3AD203B41FA5}">
                      <a16:colId xmlns:a16="http://schemas.microsoft.com/office/drawing/2014/main" val="3300488338"/>
                    </a:ext>
                  </a:extLst>
                </a:gridCol>
                <a:gridCol w="3087321">
                  <a:extLst>
                    <a:ext uri="{9D8B030D-6E8A-4147-A177-3AD203B41FA5}">
                      <a16:colId xmlns:a16="http://schemas.microsoft.com/office/drawing/2014/main" val="4240028887"/>
                    </a:ext>
                  </a:extLst>
                </a:gridCol>
              </a:tblGrid>
              <a:tr h="224710">
                <a:tc>
                  <a:txBody>
                    <a:bodyPr/>
                    <a:lstStyle/>
                    <a:p>
                      <a:pPr algn="l" fontAlgn="b"/>
                      <a:r>
                        <a:rPr lang="en-US" sz="1100" b="1" i="0" u="none" strike="noStrike" dirty="0">
                          <a:solidFill>
                            <a:srgbClr val="000000"/>
                          </a:solidFill>
                          <a:effectLst/>
                          <a:latin typeface="Calibri" panose="020F0502020204030204" pitchFamily="34" charset="0"/>
                        </a:rPr>
                        <a:t>Pros</a:t>
                      </a:r>
                    </a:p>
                  </a:txBody>
                  <a:tcPr marL="3810" marR="3810" marT="381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1" i="0" u="none" strike="noStrike">
                          <a:solidFill>
                            <a:srgbClr val="000000"/>
                          </a:solidFill>
                          <a:effectLst/>
                          <a:latin typeface="Calibri" panose="020F0502020204030204" pitchFamily="34" charset="0"/>
                        </a:rPr>
                        <a:t>Cons</a:t>
                      </a:r>
                    </a:p>
                  </a:txBody>
                  <a:tcPr marL="3810" marR="3810" marT="381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198607070"/>
                  </a:ext>
                </a:extLst>
              </a:tr>
              <a:tr h="224710">
                <a:tc>
                  <a:txBody>
                    <a:bodyPr/>
                    <a:lstStyle/>
                    <a:p>
                      <a:pPr algn="l" fontAlgn="b"/>
                      <a:r>
                        <a:rPr lang="en-US" sz="1100" b="0" i="0" u="none" strike="noStrike">
                          <a:solidFill>
                            <a:srgbClr val="000000"/>
                          </a:solidFill>
                          <a:effectLst/>
                          <a:latin typeface="Calibri" panose="020F0502020204030204" pitchFamily="34" charset="0"/>
                        </a:rPr>
                        <a:t>Cost (cheapest option)</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Shading</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75790994"/>
                  </a:ext>
                </a:extLst>
              </a:tr>
              <a:tr h="224710">
                <a:tc>
                  <a:txBody>
                    <a:bodyPr/>
                    <a:lstStyle/>
                    <a:p>
                      <a:pPr algn="l" fontAlgn="b"/>
                      <a:r>
                        <a:rPr lang="en-US" sz="1100" b="0" i="0" u="none" strike="noStrike">
                          <a:solidFill>
                            <a:srgbClr val="000000"/>
                          </a:solidFill>
                          <a:effectLst/>
                          <a:latin typeface="Calibri" panose="020F0502020204030204" pitchFamily="34" charset="0"/>
                        </a:rPr>
                        <a:t>Inverter inside</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High voltage DC</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230954324"/>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Modules must be matched</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72020663"/>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Single Point failure</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485185975"/>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Can only add on matching modules</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205599847"/>
                  </a:ext>
                </a:extLst>
              </a:tr>
              <a:tr h="235946">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9801043"/>
                  </a:ext>
                </a:extLst>
              </a:tr>
              <a:tr h="224710">
                <a:tc>
                  <a:txBody>
                    <a:bodyPr/>
                    <a:lstStyle/>
                    <a:p>
                      <a:pPr algn="l" fontAlgn="b"/>
                      <a:r>
                        <a:rPr lang="en-US" sz="1100" b="1" i="0" u="none" strike="noStrike">
                          <a:solidFill>
                            <a:srgbClr val="000000"/>
                          </a:solidFill>
                          <a:effectLst/>
                          <a:latin typeface="Calibri" panose="020F0502020204030204" pitchFamily="34" charset="0"/>
                        </a:rPr>
                        <a:t>Pros</a:t>
                      </a:r>
                    </a:p>
                  </a:txBody>
                  <a:tcPr marL="3810" marR="3810" marT="381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1" i="0" u="none" strike="noStrike">
                          <a:solidFill>
                            <a:srgbClr val="000000"/>
                          </a:solidFill>
                          <a:effectLst/>
                          <a:latin typeface="Calibri" panose="020F0502020204030204" pitchFamily="34" charset="0"/>
                        </a:rPr>
                        <a:t>Cons</a:t>
                      </a:r>
                    </a:p>
                  </a:txBody>
                  <a:tcPr marL="3810" marR="3810" marT="381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69107635"/>
                  </a:ext>
                </a:extLst>
              </a:tr>
              <a:tr h="224710">
                <a:tc>
                  <a:txBody>
                    <a:bodyPr/>
                    <a:lstStyle/>
                    <a:p>
                      <a:pPr algn="l" fontAlgn="b"/>
                      <a:r>
                        <a:rPr lang="en-US" sz="1100" b="0" i="0" u="none" strike="noStrike">
                          <a:solidFill>
                            <a:srgbClr val="000000"/>
                          </a:solidFill>
                          <a:effectLst/>
                          <a:latin typeface="Calibri" panose="020F0502020204030204" pitchFamily="34" charset="0"/>
                        </a:rPr>
                        <a:t>Module level metrics</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Cost (for larger arrays)</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408465947"/>
                  </a:ext>
                </a:extLst>
              </a:tr>
              <a:tr h="224710">
                <a:tc>
                  <a:txBody>
                    <a:bodyPr/>
                    <a:lstStyle/>
                    <a:p>
                      <a:pPr algn="l" fontAlgn="b"/>
                      <a:r>
                        <a:rPr lang="en-US" sz="1100" b="0" i="0" u="none" strike="noStrike">
                          <a:solidFill>
                            <a:srgbClr val="000000"/>
                          </a:solidFill>
                          <a:effectLst/>
                          <a:latin typeface="Calibri" panose="020F0502020204030204" pitchFamily="34" charset="0"/>
                        </a:rPr>
                        <a:t>Can add one at any time</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dirty="0">
                          <a:solidFill>
                            <a:srgbClr val="000000"/>
                          </a:solidFill>
                          <a:effectLst/>
                          <a:latin typeface="Calibri" panose="020F0502020204030204" pitchFamily="34" charset="0"/>
                        </a:rPr>
                        <a:t>Electronics all located on roof</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953530832"/>
                  </a:ext>
                </a:extLst>
              </a:tr>
              <a:tr h="224710">
                <a:tc>
                  <a:txBody>
                    <a:bodyPr/>
                    <a:lstStyle/>
                    <a:p>
                      <a:pPr algn="l" fontAlgn="b"/>
                      <a:r>
                        <a:rPr lang="en-US" sz="1100" b="0" i="0" u="none" strike="noStrike">
                          <a:solidFill>
                            <a:srgbClr val="000000"/>
                          </a:solidFill>
                          <a:effectLst/>
                          <a:latin typeface="Calibri" panose="020F0502020204030204" pitchFamily="34" charset="0"/>
                        </a:rPr>
                        <a:t>Longer warranty typically (25 yrs vs. 12)</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dirty="0">
                          <a:solidFill>
                            <a:srgbClr val="000000"/>
                          </a:solidFill>
                          <a:effectLst/>
                          <a:latin typeface="Calibri" panose="020F0502020204030204" pitchFamily="34" charset="0"/>
                        </a:rPr>
                        <a:t>New higher power panels can’t be used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088696713"/>
                  </a:ext>
                </a:extLst>
              </a:tr>
              <a:tr h="224710">
                <a:tc>
                  <a:txBody>
                    <a:bodyPr/>
                    <a:lstStyle/>
                    <a:p>
                      <a:pPr algn="l" fontAlgn="b"/>
                      <a:r>
                        <a:rPr lang="en-US" sz="1100" b="0" i="0" u="none" strike="noStrike">
                          <a:solidFill>
                            <a:srgbClr val="000000"/>
                          </a:solidFill>
                          <a:effectLst/>
                          <a:latin typeface="Calibri" panose="020F0502020204030204" pitchFamily="34" charset="0"/>
                        </a:rPr>
                        <a:t>Each panel optimized</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533744608"/>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73653828"/>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014938151"/>
                  </a:ext>
                </a:extLst>
              </a:tr>
              <a:tr h="224710">
                <a:tc>
                  <a:txBody>
                    <a:bodyPr/>
                    <a:lstStyle/>
                    <a:p>
                      <a:pPr algn="l" fontAlgn="b"/>
                      <a:r>
                        <a:rPr lang="en-US" sz="1100" b="0" i="0" u="none" strike="noStrike" dirty="0">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970533625"/>
                  </a:ext>
                </a:extLst>
              </a:tr>
              <a:tr h="235946">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6405335"/>
                  </a:ext>
                </a:extLst>
              </a:tr>
              <a:tr h="224710">
                <a:tc>
                  <a:txBody>
                    <a:bodyPr/>
                    <a:lstStyle/>
                    <a:p>
                      <a:pPr algn="l" fontAlgn="b"/>
                      <a:r>
                        <a:rPr lang="en-US" sz="1100" b="1" i="0" u="none" strike="noStrike" dirty="0">
                          <a:solidFill>
                            <a:srgbClr val="000000"/>
                          </a:solidFill>
                          <a:effectLst/>
                          <a:latin typeface="Calibri" panose="020F0502020204030204" pitchFamily="34" charset="0"/>
                        </a:rPr>
                        <a:t>Pros</a:t>
                      </a:r>
                    </a:p>
                  </a:txBody>
                  <a:tcPr marL="3810" marR="3810" marT="381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1" i="0" u="none" strike="noStrike">
                          <a:solidFill>
                            <a:srgbClr val="000000"/>
                          </a:solidFill>
                          <a:effectLst/>
                          <a:latin typeface="Calibri" panose="020F0502020204030204" pitchFamily="34" charset="0"/>
                        </a:rPr>
                        <a:t>Cons</a:t>
                      </a:r>
                    </a:p>
                  </a:txBody>
                  <a:tcPr marL="3810" marR="3810" marT="381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227793302"/>
                  </a:ext>
                </a:extLst>
              </a:tr>
              <a:tr h="224710">
                <a:tc>
                  <a:txBody>
                    <a:bodyPr/>
                    <a:lstStyle/>
                    <a:p>
                      <a:pPr algn="l" fontAlgn="b"/>
                      <a:r>
                        <a:rPr lang="en-US" sz="1100" b="0" i="0" u="none" strike="noStrike">
                          <a:solidFill>
                            <a:srgbClr val="000000"/>
                          </a:solidFill>
                          <a:effectLst/>
                          <a:latin typeface="Calibri" panose="020F0502020204030204" pitchFamily="34" charset="0"/>
                        </a:rPr>
                        <a:t>Module level metrics</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Cost (for smaller arrays)</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673903252"/>
                  </a:ext>
                </a:extLst>
              </a:tr>
              <a:tr h="224710">
                <a:tc>
                  <a:txBody>
                    <a:bodyPr/>
                    <a:lstStyle/>
                    <a:p>
                      <a:pPr algn="l" fontAlgn="b"/>
                      <a:r>
                        <a:rPr lang="en-US" sz="1100" b="0" i="0" u="none" strike="noStrike">
                          <a:solidFill>
                            <a:srgbClr val="000000"/>
                          </a:solidFill>
                          <a:effectLst/>
                          <a:latin typeface="Calibri" panose="020F0502020204030204" pitchFamily="34" charset="0"/>
                        </a:rPr>
                        <a:t>Can add one at any time up to inverter max</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High Voltage DC (but not as high as option #1)</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712507239"/>
                  </a:ext>
                </a:extLst>
              </a:tr>
              <a:tr h="224710">
                <a:tc>
                  <a:txBody>
                    <a:bodyPr/>
                    <a:lstStyle/>
                    <a:p>
                      <a:pPr algn="l" fontAlgn="b"/>
                      <a:r>
                        <a:rPr lang="en-US" sz="1100" b="0" i="0" u="none" strike="noStrike">
                          <a:solidFill>
                            <a:srgbClr val="000000"/>
                          </a:solidFill>
                          <a:effectLst/>
                          <a:latin typeface="Calibri" panose="020F0502020204030204" pitchFamily="34" charset="0"/>
                        </a:rPr>
                        <a:t>Inverter inside</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Single Point failure</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597921691"/>
                  </a:ext>
                </a:extLst>
              </a:tr>
              <a:tr h="224710">
                <a:tc>
                  <a:txBody>
                    <a:bodyPr/>
                    <a:lstStyle/>
                    <a:p>
                      <a:pPr algn="l" fontAlgn="b"/>
                      <a:r>
                        <a:rPr lang="en-US" sz="1100" b="0" i="0" u="none" strike="noStrike" dirty="0">
                          <a:solidFill>
                            <a:srgbClr val="000000"/>
                          </a:solidFill>
                          <a:effectLst/>
                          <a:latin typeface="Calibri" panose="020F0502020204030204" pitchFamily="34" charset="0"/>
                        </a:rPr>
                        <a:t>Each panel optimized</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497757828"/>
                  </a:ext>
                </a:extLst>
              </a:tr>
              <a:tr h="235946">
                <a:tc>
                  <a:txBody>
                    <a:bodyPr/>
                    <a:lstStyle/>
                    <a:p>
                      <a:pPr algn="l" fontAlgn="b"/>
                      <a:r>
                        <a:rPr lang="en-US" sz="1100" b="0" i="0" u="none" strike="noStrike" dirty="0">
                          <a:solidFill>
                            <a:srgbClr val="000000"/>
                          </a:solidFill>
                          <a:effectLst/>
                          <a:latin typeface="Calibri" panose="020F0502020204030204" pitchFamily="34" charset="0"/>
                        </a:rPr>
                        <a:t> Can use newer high power panels</a:t>
                      </a:r>
                    </a:p>
                  </a:txBody>
                  <a:tcPr marL="3810" marR="3810" marT="381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8568821"/>
                  </a:ext>
                </a:extLst>
              </a:tr>
            </a:tbl>
          </a:graphicData>
        </a:graphic>
      </p:graphicFrame>
    </p:spTree>
    <p:extLst>
      <p:ext uri="{BB962C8B-B14F-4D97-AF65-F5344CB8AC3E}">
        <p14:creationId xmlns:p14="http://schemas.microsoft.com/office/powerpoint/2010/main" val="1067431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Inverter types</a:t>
            </a:r>
          </a:p>
        </p:txBody>
      </p:sp>
      <p:sp>
        <p:nvSpPr>
          <p:cNvPr id="3" name="Content Placeholder 2"/>
          <p:cNvSpPr>
            <a:spLocks noGrp="1"/>
          </p:cNvSpPr>
          <p:nvPr>
            <p:ph idx="1"/>
          </p:nvPr>
        </p:nvSpPr>
        <p:spPr/>
        <p:txBody>
          <a:bodyPr>
            <a:normAutofit fontScale="85000" lnSpcReduction="20000"/>
          </a:bodyPr>
          <a:lstStyle/>
          <a:p>
            <a:r>
              <a:rPr lang="en-US" dirty="0"/>
              <a:t>“Single string” photovoltaic solar power</a:t>
            </a:r>
            <a:br>
              <a:rPr lang="en-US" dirty="0"/>
            </a:br>
            <a:r>
              <a:rPr lang="en-US" dirty="0"/>
              <a:t>One or two large inverters fed by multiple panels wired together, although some inverters accept multiple strings. Usually now paired with optimizers on each panel to simplify installation and improve performance.</a:t>
            </a:r>
          </a:p>
          <a:p>
            <a:r>
              <a:rPr lang="en-US" dirty="0"/>
              <a:t>“Micro-inverter” photovoltaic solar power</a:t>
            </a:r>
            <a:br>
              <a:rPr lang="en-US" dirty="0"/>
            </a:br>
            <a:r>
              <a:rPr lang="en-US" dirty="0"/>
              <a:t>One inverter every one or two panels.</a:t>
            </a:r>
          </a:p>
          <a:p>
            <a:r>
              <a:rPr lang="en-US" dirty="0"/>
              <a:t>“Hybrid inverter” </a:t>
            </a:r>
            <a:r>
              <a:rPr lang="mr-IN" dirty="0"/>
              <a:t>–</a:t>
            </a:r>
            <a:r>
              <a:rPr lang="en-US" dirty="0"/>
              <a:t> grid tied inverter which can also provide power if the grid goes down. There are examples that are Enphase Ensemble (which uses string inverters) or Solar Edge </a:t>
            </a:r>
            <a:r>
              <a:rPr lang="en-US" dirty="0" err="1"/>
              <a:t>StorEdge</a:t>
            </a:r>
            <a:r>
              <a:rPr lang="en-US" dirty="0"/>
              <a:t>.</a:t>
            </a:r>
          </a:p>
          <a:p>
            <a:r>
              <a:rPr lang="en-US" dirty="0"/>
              <a:t>“Reserve Power” – Optimized string inverter but with a separate “off-grid” outlet and a physical switch to activate it. Allows limited (2kw) AC for internet, phone charging and maybe extending the time the freezer stays cold.</a:t>
            </a:r>
          </a:p>
          <a:p>
            <a:pPr marL="0" indent="0">
              <a:buNone/>
            </a:pPr>
            <a:r>
              <a:rPr lang="en-US" dirty="0"/>
              <a:t>Note: Enphase is the biggest microinverter supplier, and Solar Edge is the biggest optimized string inverter supplier. </a:t>
            </a:r>
          </a:p>
          <a:p>
            <a:endParaRPr lang="en-US" dirty="0"/>
          </a:p>
        </p:txBody>
      </p:sp>
    </p:spTree>
    <p:extLst>
      <p:ext uri="{BB962C8B-B14F-4D97-AF65-F5344CB8AC3E}">
        <p14:creationId xmlns:p14="http://schemas.microsoft.com/office/powerpoint/2010/main" val="344391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D9BC-99E2-C045-8081-A2EB5B330F02}"/>
              </a:ext>
            </a:extLst>
          </p:cNvPr>
          <p:cNvSpPr>
            <a:spLocks noGrp="1"/>
          </p:cNvSpPr>
          <p:nvPr>
            <p:ph type="title"/>
          </p:nvPr>
        </p:nvSpPr>
        <p:spPr/>
        <p:txBody>
          <a:bodyPr/>
          <a:lstStyle/>
          <a:p>
            <a:r>
              <a:rPr lang="en-US" dirty="0"/>
              <a:t>What’s involved in putting it together?</a:t>
            </a:r>
          </a:p>
        </p:txBody>
      </p:sp>
      <p:sp>
        <p:nvSpPr>
          <p:cNvPr id="3" name="Content Placeholder 2">
            <a:extLst>
              <a:ext uri="{FF2B5EF4-FFF2-40B4-BE49-F238E27FC236}">
                <a16:creationId xmlns:a16="http://schemas.microsoft.com/office/drawing/2014/main" id="{0CEB2DA2-3C7B-1148-AD92-D66AE2851CB7}"/>
              </a:ext>
            </a:extLst>
          </p:cNvPr>
          <p:cNvSpPr>
            <a:spLocks noGrp="1"/>
          </p:cNvSpPr>
          <p:nvPr>
            <p:ph idx="1"/>
          </p:nvPr>
        </p:nvSpPr>
        <p:spPr/>
        <p:txBody>
          <a:bodyPr>
            <a:normAutofit fontScale="92500" lnSpcReduction="20000"/>
          </a:bodyPr>
          <a:lstStyle/>
          <a:p>
            <a:r>
              <a:rPr lang="en-US" dirty="0"/>
              <a:t>Plan system</a:t>
            </a:r>
          </a:p>
          <a:p>
            <a:r>
              <a:rPr lang="en-US"/>
              <a:t>Apply for net meter (See links)</a:t>
            </a:r>
          </a:p>
          <a:p>
            <a:r>
              <a:rPr lang="en-US"/>
              <a:t>Get </a:t>
            </a:r>
            <a:r>
              <a:rPr lang="en-US" dirty="0"/>
              <a:t>electrical permit (As a home owner, you can do electrical work except anything requiring a utility disconnection/ reconnection)</a:t>
            </a:r>
          </a:p>
          <a:p>
            <a:r>
              <a:rPr lang="en-US" dirty="0"/>
              <a:t>Get building permit (Beware, if you have trusses you will need a structural analysis)</a:t>
            </a:r>
          </a:p>
          <a:p>
            <a:r>
              <a:rPr lang="en-US" dirty="0"/>
              <a:t>Order parts</a:t>
            </a:r>
          </a:p>
          <a:p>
            <a:r>
              <a:rPr lang="en-US" dirty="0"/>
              <a:t>Install system</a:t>
            </a:r>
          </a:p>
          <a:p>
            <a:r>
              <a:rPr lang="en-US" dirty="0"/>
              <a:t>Get electrical inspection</a:t>
            </a:r>
          </a:p>
          <a:p>
            <a:r>
              <a:rPr lang="en-US" dirty="0"/>
              <a:t>Get net meter</a:t>
            </a:r>
          </a:p>
          <a:p>
            <a:r>
              <a:rPr lang="en-US" dirty="0"/>
              <a:t>Go live!</a:t>
            </a:r>
          </a:p>
        </p:txBody>
      </p:sp>
    </p:spTree>
    <p:extLst>
      <p:ext uri="{BB962C8B-B14F-4D97-AF65-F5344CB8AC3E}">
        <p14:creationId xmlns:p14="http://schemas.microsoft.com/office/powerpoint/2010/main" val="166153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77" y="1425575"/>
            <a:ext cx="6198924" cy="478948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6783" y="1425576"/>
            <a:ext cx="6363453" cy="4789488"/>
          </a:xfrm>
          <a:prstGeom prst="rect">
            <a:avLst/>
          </a:prstGeom>
        </p:spPr>
      </p:pic>
    </p:spTree>
    <p:extLst>
      <p:ext uri="{BB962C8B-B14F-4D97-AF65-F5344CB8AC3E}">
        <p14:creationId xmlns:p14="http://schemas.microsoft.com/office/powerpoint/2010/main" val="1025589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199" y="1485899"/>
            <a:ext cx="7162801" cy="537210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362700" cy="4772025"/>
          </a:xfrm>
          <a:prstGeom prst="rect">
            <a:avLst/>
          </a:prstGeom>
        </p:spPr>
      </p:pic>
    </p:spTree>
    <p:extLst>
      <p:ext uri="{BB962C8B-B14F-4D97-AF65-F5344CB8AC3E}">
        <p14:creationId xmlns:p14="http://schemas.microsoft.com/office/powerpoint/2010/main" val="104628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waterfall chart&#10;&#10;Description automatically generated">
            <a:extLst>
              <a:ext uri="{FF2B5EF4-FFF2-40B4-BE49-F238E27FC236}">
                <a16:creationId xmlns:a16="http://schemas.microsoft.com/office/drawing/2014/main" id="{4C651E30-0C3D-BF41-A452-D652416B72A8}"/>
              </a:ext>
            </a:extLst>
          </p:cNvPr>
          <p:cNvPicPr>
            <a:picLocks noChangeAspect="1"/>
          </p:cNvPicPr>
          <p:nvPr/>
        </p:nvPicPr>
        <p:blipFill>
          <a:blip r:embed="rId2"/>
          <a:stretch>
            <a:fillRect/>
          </a:stretch>
        </p:blipFill>
        <p:spPr>
          <a:xfrm>
            <a:off x="526142" y="1597819"/>
            <a:ext cx="6901721" cy="3238500"/>
          </a:xfrm>
          <a:prstGeom prst="rect">
            <a:avLst/>
          </a:prstGeom>
        </p:spPr>
      </p:pic>
      <p:pic>
        <p:nvPicPr>
          <p:cNvPr id="9" name="Content Placeholder 8" descr="A picture containing graphical user interface, text, application&#10;&#10;Description automatically generated">
            <a:extLst>
              <a:ext uri="{FF2B5EF4-FFF2-40B4-BE49-F238E27FC236}">
                <a16:creationId xmlns:a16="http://schemas.microsoft.com/office/drawing/2014/main" id="{39B29A90-5142-A84F-9877-48DDBB7641A9}"/>
              </a:ext>
            </a:extLst>
          </p:cNvPr>
          <p:cNvPicPr>
            <a:picLocks noGrp="1" noChangeAspect="1"/>
          </p:cNvPicPr>
          <p:nvPr>
            <p:ph idx="1"/>
          </p:nvPr>
        </p:nvPicPr>
        <p:blipFill>
          <a:blip r:embed="rId3"/>
          <a:stretch>
            <a:fillRect/>
          </a:stretch>
        </p:blipFill>
        <p:spPr>
          <a:xfrm>
            <a:off x="7311749" y="3122272"/>
            <a:ext cx="4722378" cy="1565841"/>
          </a:xfrm>
        </p:spPr>
      </p:pic>
    </p:spTree>
    <p:extLst>
      <p:ext uri="{BB962C8B-B14F-4D97-AF65-F5344CB8AC3E}">
        <p14:creationId xmlns:p14="http://schemas.microsoft.com/office/powerpoint/2010/main" val="19740596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470" y="641791"/>
            <a:ext cx="7414684" cy="556101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569692" y="1198475"/>
            <a:ext cx="5930195" cy="4447646"/>
          </a:xfrm>
          <a:prstGeom prst="rect">
            <a:avLst/>
          </a:prstGeom>
        </p:spPr>
      </p:pic>
    </p:spTree>
    <p:extLst>
      <p:ext uri="{BB962C8B-B14F-4D97-AF65-F5344CB8AC3E}">
        <p14:creationId xmlns:p14="http://schemas.microsoft.com/office/powerpoint/2010/main" val="1857709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553215-9671-A141-AEE4-51A3683B96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995344" y="-1306963"/>
            <a:ext cx="3360762" cy="5974689"/>
          </a:xfrm>
          <a:prstGeom prst="rect">
            <a:avLst/>
          </a:prstGeom>
        </p:spPr>
      </p:pic>
      <p:pic>
        <p:nvPicPr>
          <p:cNvPr id="5" name="Picture 4">
            <a:extLst>
              <a:ext uri="{FF2B5EF4-FFF2-40B4-BE49-F238E27FC236}">
                <a16:creationId xmlns:a16="http://schemas.microsoft.com/office/drawing/2014/main" id="{C2DDEB2D-4152-7945-AEEA-490EDD30F5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8142" y="0"/>
            <a:ext cx="3857625" cy="6858000"/>
          </a:xfrm>
          <a:prstGeom prst="rect">
            <a:avLst/>
          </a:prstGeom>
        </p:spPr>
      </p:pic>
      <p:pic>
        <p:nvPicPr>
          <p:cNvPr id="6" name="Picture 5">
            <a:extLst>
              <a:ext uri="{FF2B5EF4-FFF2-40B4-BE49-F238E27FC236}">
                <a16:creationId xmlns:a16="http://schemas.microsoft.com/office/drawing/2014/main" id="{0BBAB2B5-FA7D-7242-85E1-77DE7FDF3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750" y="3371408"/>
            <a:ext cx="5965260" cy="3355458"/>
          </a:xfrm>
          <a:prstGeom prst="rect">
            <a:avLst/>
          </a:prstGeom>
        </p:spPr>
      </p:pic>
    </p:spTree>
    <p:extLst>
      <p:ext uri="{BB962C8B-B14F-4D97-AF65-F5344CB8AC3E}">
        <p14:creationId xmlns:p14="http://schemas.microsoft.com/office/powerpoint/2010/main" val="29573785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ACE64DD-EBB7-4144-8939-E89CCA6B9C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50291" y="107576"/>
            <a:ext cx="3857625" cy="6858000"/>
          </a:xfrm>
          <a:prstGeom prst="rect">
            <a:avLst/>
          </a:prstGeom>
        </p:spPr>
      </p:pic>
      <p:pic>
        <p:nvPicPr>
          <p:cNvPr id="5" name="Picture 4">
            <a:extLst>
              <a:ext uri="{FF2B5EF4-FFF2-40B4-BE49-F238E27FC236}">
                <a16:creationId xmlns:a16="http://schemas.microsoft.com/office/drawing/2014/main" id="{78BC490E-8657-9346-B12D-9193CB31FC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6679" y="107576"/>
            <a:ext cx="3857625" cy="6858000"/>
          </a:xfrm>
          <a:prstGeom prst="rect">
            <a:avLst/>
          </a:prstGeom>
        </p:spPr>
      </p:pic>
      <p:pic>
        <p:nvPicPr>
          <p:cNvPr id="6" name="Picture 5">
            <a:extLst>
              <a:ext uri="{FF2B5EF4-FFF2-40B4-BE49-F238E27FC236}">
                <a16:creationId xmlns:a16="http://schemas.microsoft.com/office/drawing/2014/main" id="{FEFF3429-B563-D441-9327-4B321566F7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857625" cy="6858000"/>
          </a:xfrm>
          <a:prstGeom prst="rect">
            <a:avLst/>
          </a:prstGeom>
        </p:spPr>
      </p:pic>
    </p:spTree>
    <p:extLst>
      <p:ext uri="{BB962C8B-B14F-4D97-AF65-F5344CB8AC3E}">
        <p14:creationId xmlns:p14="http://schemas.microsoft.com/office/powerpoint/2010/main" val="17173391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ADA57C-69E0-CF43-AA01-E9C0246544EF}"/>
              </a:ext>
            </a:extLst>
          </p:cNvPr>
          <p:cNvPicPr>
            <a:picLocks noChangeAspect="1"/>
          </p:cNvPicPr>
          <p:nvPr/>
        </p:nvPicPr>
        <p:blipFill>
          <a:blip r:embed="rId2"/>
          <a:stretch>
            <a:fillRect/>
          </a:stretch>
        </p:blipFill>
        <p:spPr>
          <a:xfrm>
            <a:off x="0" y="394166"/>
            <a:ext cx="12192000" cy="6069667"/>
          </a:xfrm>
          <a:prstGeom prst="rect">
            <a:avLst/>
          </a:prstGeom>
        </p:spPr>
      </p:pic>
    </p:spTree>
    <p:extLst>
      <p:ext uri="{BB962C8B-B14F-4D97-AF65-F5344CB8AC3E}">
        <p14:creationId xmlns:p14="http://schemas.microsoft.com/office/powerpoint/2010/main" val="15836277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 name="Table 33">
            <a:extLst>
              <a:ext uri="{FF2B5EF4-FFF2-40B4-BE49-F238E27FC236}">
                <a16:creationId xmlns:a16="http://schemas.microsoft.com/office/drawing/2014/main" id="{01FD1265-684D-4A42-80C8-E9846D2EA4A1}"/>
              </a:ext>
            </a:extLst>
          </p:cNvPr>
          <p:cNvGraphicFramePr>
            <a:graphicFrameLocks noGrp="1"/>
          </p:cNvGraphicFramePr>
          <p:nvPr/>
        </p:nvGraphicFramePr>
        <p:xfrm>
          <a:off x="2843673" y="1909871"/>
          <a:ext cx="6434637" cy="2105025"/>
        </p:xfrm>
        <a:graphic>
          <a:graphicData uri="http://schemas.openxmlformats.org/drawingml/2006/table">
            <a:tbl>
              <a:tblPr/>
              <a:tblGrid>
                <a:gridCol w="1234056">
                  <a:extLst>
                    <a:ext uri="{9D8B030D-6E8A-4147-A177-3AD203B41FA5}">
                      <a16:colId xmlns:a16="http://schemas.microsoft.com/office/drawing/2014/main" val="2150015540"/>
                    </a:ext>
                  </a:extLst>
                </a:gridCol>
                <a:gridCol w="1584294">
                  <a:extLst>
                    <a:ext uri="{9D8B030D-6E8A-4147-A177-3AD203B41FA5}">
                      <a16:colId xmlns:a16="http://schemas.microsoft.com/office/drawing/2014/main" val="3399208038"/>
                    </a:ext>
                  </a:extLst>
                </a:gridCol>
                <a:gridCol w="936481">
                  <a:extLst>
                    <a:ext uri="{9D8B030D-6E8A-4147-A177-3AD203B41FA5}">
                      <a16:colId xmlns:a16="http://schemas.microsoft.com/office/drawing/2014/main" val="1779014459"/>
                    </a:ext>
                  </a:extLst>
                </a:gridCol>
                <a:gridCol w="1546243">
                  <a:extLst>
                    <a:ext uri="{9D8B030D-6E8A-4147-A177-3AD203B41FA5}">
                      <a16:colId xmlns:a16="http://schemas.microsoft.com/office/drawing/2014/main" val="3454905317"/>
                    </a:ext>
                  </a:extLst>
                </a:gridCol>
                <a:gridCol w="1133563">
                  <a:extLst>
                    <a:ext uri="{9D8B030D-6E8A-4147-A177-3AD203B41FA5}">
                      <a16:colId xmlns:a16="http://schemas.microsoft.com/office/drawing/2014/main" val="2369138306"/>
                    </a:ext>
                  </a:extLst>
                </a:gridCol>
              </a:tblGrid>
              <a:tr h="190500">
                <a:tc>
                  <a:txBody>
                    <a:bodyPr/>
                    <a:lstStyle/>
                    <a:p>
                      <a:pPr algn="l" fontAlgn="b"/>
                      <a:r>
                        <a:rPr lang="en-US" sz="1100" b="0" i="0" u="none" strike="noStrike">
                          <a:solidFill>
                            <a:srgbClr val="000000"/>
                          </a:solidFill>
                          <a:effectLst/>
                          <a:latin typeface="Calibri" panose="020F0502020204030204" pitchFamily="34" charset="0"/>
                        </a:rPr>
                        <a:t>Since 9/29/2019</a:t>
                      </a:r>
                    </a:p>
                  </a:txBody>
                  <a:tcPr marL="3810" marR="3810" marT="3810" marB="0" anchor="b">
                    <a:lnL>
                      <a:noFill/>
                    </a:lnL>
                    <a:lnR>
                      <a:noFill/>
                    </a:lnR>
                    <a:lnT>
                      <a:noFill/>
                    </a:lnT>
                    <a:lnB>
                      <a:noFill/>
                    </a:lnB>
                  </a:tcPr>
                </a:tc>
                <a:tc gridSpan="2">
                  <a:txBody>
                    <a:bodyPr/>
                    <a:lstStyle/>
                    <a:p>
                      <a:pPr algn="l" fontAlgn="b"/>
                      <a:r>
                        <a:rPr lang="en-US" sz="1100" b="0" i="0" u="none" strike="noStrike">
                          <a:solidFill>
                            <a:srgbClr val="000000"/>
                          </a:solidFill>
                          <a:effectLst/>
                          <a:latin typeface="Calibri" panose="020F0502020204030204" pitchFamily="34" charset="0"/>
                        </a:rPr>
                        <a:t>Negative means bought</a:t>
                      </a:r>
                    </a:p>
                  </a:txBody>
                  <a:tcPr marL="3810" marR="3810" marT="3810" marB="0" anchor="b">
                    <a:lnL>
                      <a:noFill/>
                    </a:lnL>
                    <a:lnR>
                      <a:noFill/>
                    </a:lnR>
                    <a:lnT>
                      <a:noFill/>
                    </a:lnT>
                    <a:lnB>
                      <a:noFill/>
                    </a:lnB>
                  </a:tcPr>
                </a:tc>
                <a:tc hMerge="1">
                  <a:txBody>
                    <a:bodyPr/>
                    <a:lstStyle/>
                    <a:p>
                      <a:endParaRPr lang="en-US"/>
                    </a:p>
                  </a:txBody>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1307400936"/>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kWh</a:t>
                      </a:r>
                    </a:p>
                  </a:txBody>
                  <a:tcPr marL="3810" marR="3810" marT="38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t>
                      </a:r>
                    </a:p>
                  </a:txBody>
                  <a:tcPr marL="3810" marR="3810" marT="38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1795891357"/>
                  </a:ext>
                </a:extLst>
              </a:tr>
              <a:tr h="190500">
                <a:tc>
                  <a:txBody>
                    <a:bodyPr/>
                    <a:lstStyle/>
                    <a:p>
                      <a:pPr algn="l" fontAlgn="b"/>
                      <a:r>
                        <a:rPr lang="en-US" sz="1100" b="0" i="0" u="none" strike="noStrike">
                          <a:solidFill>
                            <a:srgbClr val="000000"/>
                          </a:solidFill>
                          <a:effectLst/>
                          <a:latin typeface="Calibri" panose="020F0502020204030204" pitchFamily="34" charset="0"/>
                        </a:rPr>
                        <a:t>No Solar Cost</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(17,742.08)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    (1,714.02)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1503896608"/>
                  </a:ext>
                </a:extLst>
              </a:tr>
              <a:tr h="190500">
                <a:tc>
                  <a:txBody>
                    <a:bodyPr/>
                    <a:lstStyle/>
                    <a:p>
                      <a:pPr algn="l" fontAlgn="b"/>
                      <a:r>
                        <a:rPr lang="en-US" sz="1100" b="0" i="0" u="none" strike="noStrike">
                          <a:solidFill>
                            <a:srgbClr val="000000"/>
                          </a:solidFill>
                          <a:effectLst/>
                          <a:latin typeface="Calibri" panose="020F0502020204030204" pitchFamily="34" charset="0"/>
                        </a:rPr>
                        <a:t>Generated</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15,876.24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1,537.87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a:t>
                      </a:r>
                    </a:p>
                  </a:txBody>
                  <a:tcPr marL="3810" marR="3810" marT="3810"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3597226877"/>
                  </a:ext>
                </a:extLst>
              </a:tr>
              <a:tr h="200025">
                <a:tc>
                  <a:txBody>
                    <a:bodyPr/>
                    <a:lstStyle/>
                    <a:p>
                      <a:pPr algn="l" fontAlgn="b"/>
                      <a:r>
                        <a:rPr lang="en-US" sz="1100" b="0" i="0" u="none" strike="noStrike" dirty="0">
                          <a:solidFill>
                            <a:srgbClr val="000000"/>
                          </a:solidFill>
                          <a:effectLst/>
                          <a:latin typeface="Calibri" panose="020F0502020204030204" pitchFamily="34" charset="0"/>
                        </a:rPr>
                        <a:t>Net Metering ($)</a:t>
                      </a:r>
                    </a:p>
                  </a:txBody>
                  <a:tcPr marL="3810" marR="3810" marT="3810" marB="0" anchor="b">
                    <a:lnL>
                      <a:noFill/>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(1,865.84)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(176.15)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w="635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7870131"/>
                  </a:ext>
                </a:extLst>
              </a:tr>
              <a:tr h="190500">
                <a:tc>
                  <a:txBody>
                    <a:bodyPr/>
                    <a:lstStyle/>
                    <a:p>
                      <a:pPr algn="l" fontAlgn="b"/>
                      <a:r>
                        <a:rPr lang="en-US" sz="1100" b="0" i="0" u="none" strike="noStrike">
                          <a:solidFill>
                            <a:srgbClr val="000000"/>
                          </a:solidFill>
                          <a:effectLst/>
                          <a:latin typeface="Calibri" panose="020F0502020204030204" pitchFamily="34" charset="0"/>
                        </a:rPr>
                        <a:t>Imported from Grid</a:t>
                      </a:r>
                    </a:p>
                  </a:txBody>
                  <a:tcPr marL="3810" marR="3810" marT="3810" marB="0" anchor="b">
                    <a:lnL>
                      <a:noFill/>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-10955.84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(1,056.79)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Wholesale Rate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Net</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58229346"/>
                  </a:ext>
                </a:extLst>
              </a:tr>
              <a:tr h="190500">
                <a:tc>
                  <a:txBody>
                    <a:bodyPr/>
                    <a:lstStyle/>
                    <a:p>
                      <a:pPr algn="l" fontAlgn="b"/>
                      <a:r>
                        <a:rPr lang="en-US" sz="1100" b="0" i="0" u="none" strike="noStrike">
                          <a:solidFill>
                            <a:srgbClr val="000000"/>
                          </a:solidFill>
                          <a:effectLst/>
                          <a:latin typeface="Calibri" panose="020F0502020204030204" pitchFamily="34" charset="0"/>
                        </a:rPr>
                        <a:t>Export to Grid</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9111.23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$182.22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$0.02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(874.57)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1317558"/>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$273.34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$0.03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(783.46)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4347687"/>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$364.45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$0.04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(692.34)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97229343"/>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$455.56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$0.05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(601.23)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28154763"/>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$621.39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$0.0682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 (435.41)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0927822"/>
                  </a:ext>
                </a:extLst>
              </a:tr>
            </a:tbl>
          </a:graphicData>
        </a:graphic>
      </p:graphicFrame>
      <p:sp>
        <p:nvSpPr>
          <p:cNvPr id="2" name="Title 1">
            <a:extLst>
              <a:ext uri="{FF2B5EF4-FFF2-40B4-BE49-F238E27FC236}">
                <a16:creationId xmlns:a16="http://schemas.microsoft.com/office/drawing/2014/main" id="{D9CE1CBF-1AE2-48FD-8C79-782364E2C538}"/>
              </a:ext>
            </a:extLst>
          </p:cNvPr>
          <p:cNvSpPr>
            <a:spLocks noGrp="1"/>
          </p:cNvSpPr>
          <p:nvPr>
            <p:ph type="title"/>
          </p:nvPr>
        </p:nvSpPr>
        <p:spPr>
          <a:xfrm>
            <a:off x="788502" y="-6587"/>
            <a:ext cx="10515600" cy="1325563"/>
          </a:xfrm>
        </p:spPr>
        <p:txBody>
          <a:bodyPr/>
          <a:lstStyle/>
          <a:p>
            <a:r>
              <a:rPr lang="en-US" dirty="0"/>
              <a:t>You </a:t>
            </a:r>
            <a:r>
              <a:rPr lang="en-US" dirty="0">
                <a:solidFill>
                  <a:srgbClr val="FF0000"/>
                </a:solidFill>
              </a:rPr>
              <a:t>CANNOT</a:t>
            </a:r>
            <a:r>
              <a:rPr lang="en-US" dirty="0"/>
              <a:t> miss Net Metering</a:t>
            </a:r>
          </a:p>
        </p:txBody>
      </p:sp>
      <p:grpSp>
        <p:nvGrpSpPr>
          <p:cNvPr id="32" name="Group 31">
            <a:extLst>
              <a:ext uri="{FF2B5EF4-FFF2-40B4-BE49-F238E27FC236}">
                <a16:creationId xmlns:a16="http://schemas.microsoft.com/office/drawing/2014/main" id="{052B6F08-55E9-4F6A-83E5-276A5D1A7633}"/>
              </a:ext>
            </a:extLst>
          </p:cNvPr>
          <p:cNvGrpSpPr/>
          <p:nvPr/>
        </p:nvGrpSpPr>
        <p:grpSpPr>
          <a:xfrm>
            <a:off x="5679539" y="2394568"/>
            <a:ext cx="3456399" cy="488602"/>
            <a:chOff x="6532427" y="2396164"/>
            <a:chExt cx="3456399" cy="488602"/>
          </a:xfrm>
        </p:grpSpPr>
        <p:sp>
          <p:nvSpPr>
            <p:cNvPr id="7" name="Oval 6">
              <a:extLst>
                <a:ext uri="{FF2B5EF4-FFF2-40B4-BE49-F238E27FC236}">
                  <a16:creationId xmlns:a16="http://schemas.microsoft.com/office/drawing/2014/main" id="{71E840F1-8857-49E7-8580-66890C28B0E4}"/>
                </a:ext>
              </a:extLst>
            </p:cNvPr>
            <p:cNvSpPr/>
            <p:nvPr/>
          </p:nvSpPr>
          <p:spPr>
            <a:xfrm>
              <a:off x="6532427" y="2646227"/>
              <a:ext cx="1054622" cy="2385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0D0F9F6-97BD-4456-972D-C84A062FAE54}"/>
                </a:ext>
              </a:extLst>
            </p:cNvPr>
            <p:cNvSpPr txBox="1"/>
            <p:nvPr/>
          </p:nvSpPr>
          <p:spPr>
            <a:xfrm>
              <a:off x="8050695" y="2396164"/>
              <a:ext cx="1938131" cy="369332"/>
            </a:xfrm>
            <a:prstGeom prst="rect">
              <a:avLst/>
            </a:prstGeom>
            <a:noFill/>
          </p:spPr>
          <p:txBody>
            <a:bodyPr wrap="square" rtlCol="0">
              <a:spAutoFit/>
            </a:bodyPr>
            <a:lstStyle/>
            <a:p>
              <a:r>
                <a:rPr lang="en-US" dirty="0"/>
                <a:t>My Electric Cost!</a:t>
              </a:r>
            </a:p>
          </p:txBody>
        </p:sp>
        <p:cxnSp>
          <p:nvCxnSpPr>
            <p:cNvPr id="10" name="Straight Arrow Connector 9">
              <a:extLst>
                <a:ext uri="{FF2B5EF4-FFF2-40B4-BE49-F238E27FC236}">
                  <a16:creationId xmlns:a16="http://schemas.microsoft.com/office/drawing/2014/main" id="{E453FA8B-E341-4271-A9BF-174B12936826}"/>
                </a:ext>
              </a:extLst>
            </p:cNvPr>
            <p:cNvCxnSpPr>
              <a:stCxn id="8" idx="1"/>
              <a:endCxn id="7" idx="6"/>
            </p:cNvCxnSpPr>
            <p:nvPr/>
          </p:nvCxnSpPr>
          <p:spPr>
            <a:xfrm flipH="1">
              <a:off x="7587049" y="2580830"/>
              <a:ext cx="463646" cy="184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12" name="Straight Connector 11">
            <a:extLst>
              <a:ext uri="{FF2B5EF4-FFF2-40B4-BE49-F238E27FC236}">
                <a16:creationId xmlns:a16="http://schemas.microsoft.com/office/drawing/2014/main" id="{289FCE48-C4BE-4948-A01E-4255190D62A6}"/>
              </a:ext>
            </a:extLst>
          </p:cNvPr>
          <p:cNvCxnSpPr/>
          <p:nvPr/>
        </p:nvCxnSpPr>
        <p:spPr>
          <a:xfrm>
            <a:off x="576470" y="2864888"/>
            <a:ext cx="11290852"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DE15B0B-52DA-41EE-B5AC-1A54F3DB7CA2}"/>
              </a:ext>
            </a:extLst>
          </p:cNvPr>
          <p:cNvSpPr txBox="1"/>
          <p:nvPr/>
        </p:nvSpPr>
        <p:spPr>
          <a:xfrm>
            <a:off x="387805" y="2862973"/>
            <a:ext cx="1938131" cy="646331"/>
          </a:xfrm>
          <a:prstGeom prst="rect">
            <a:avLst/>
          </a:prstGeom>
          <a:noFill/>
        </p:spPr>
        <p:txBody>
          <a:bodyPr wrap="square" rtlCol="0">
            <a:spAutoFit/>
          </a:bodyPr>
          <a:lstStyle/>
          <a:p>
            <a:r>
              <a:rPr lang="en-US" dirty="0"/>
              <a:t>Without Net Metering!</a:t>
            </a:r>
          </a:p>
        </p:txBody>
      </p:sp>
      <p:sp>
        <p:nvSpPr>
          <p:cNvPr id="14" name="TextBox 13">
            <a:extLst>
              <a:ext uri="{FF2B5EF4-FFF2-40B4-BE49-F238E27FC236}">
                <a16:creationId xmlns:a16="http://schemas.microsoft.com/office/drawing/2014/main" id="{CB3F086C-6020-45BD-8D9E-1C90CE60B0C2}"/>
              </a:ext>
            </a:extLst>
          </p:cNvPr>
          <p:cNvSpPr txBox="1"/>
          <p:nvPr/>
        </p:nvSpPr>
        <p:spPr>
          <a:xfrm>
            <a:off x="4547288" y="4893276"/>
            <a:ext cx="4731022" cy="1200329"/>
          </a:xfrm>
          <a:prstGeom prst="rect">
            <a:avLst/>
          </a:prstGeom>
          <a:noFill/>
        </p:spPr>
        <p:txBody>
          <a:bodyPr wrap="square" rtlCol="0">
            <a:spAutoFit/>
          </a:bodyPr>
          <a:lstStyle/>
          <a:p>
            <a:r>
              <a:rPr lang="en-US" dirty="0"/>
              <a:t>This value (paid by utility per kWh) is unknown. </a:t>
            </a:r>
          </a:p>
          <a:p>
            <a:r>
              <a:rPr lang="en-US" dirty="0"/>
              <a:t>Proposal of $0.0682</a:t>
            </a:r>
          </a:p>
          <a:p>
            <a:r>
              <a:rPr lang="en-US" dirty="0"/>
              <a:t>For Reference, TVA is paying $0.015 per kWh</a:t>
            </a:r>
          </a:p>
          <a:p>
            <a:r>
              <a:rPr lang="en-US" dirty="0"/>
              <a:t>You will have to pay income tax on this!</a:t>
            </a:r>
          </a:p>
        </p:txBody>
      </p:sp>
      <p:cxnSp>
        <p:nvCxnSpPr>
          <p:cNvPr id="15" name="Straight Arrow Connector 14">
            <a:extLst>
              <a:ext uri="{FF2B5EF4-FFF2-40B4-BE49-F238E27FC236}">
                <a16:creationId xmlns:a16="http://schemas.microsoft.com/office/drawing/2014/main" id="{D7B7F0DE-D490-4CD9-A942-AF05D7E28327}"/>
              </a:ext>
            </a:extLst>
          </p:cNvPr>
          <p:cNvCxnSpPr>
            <a:cxnSpLocks/>
          </p:cNvCxnSpPr>
          <p:nvPr/>
        </p:nvCxnSpPr>
        <p:spPr>
          <a:xfrm flipV="1">
            <a:off x="6955064" y="4036672"/>
            <a:ext cx="434277" cy="8566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34C6234-A89E-4ED7-A0CE-9817853308B3}"/>
              </a:ext>
            </a:extLst>
          </p:cNvPr>
          <p:cNvSpPr txBox="1"/>
          <p:nvPr/>
        </p:nvSpPr>
        <p:spPr>
          <a:xfrm>
            <a:off x="9933758" y="3078342"/>
            <a:ext cx="1938131" cy="646331"/>
          </a:xfrm>
          <a:prstGeom prst="rect">
            <a:avLst/>
          </a:prstGeom>
          <a:noFill/>
        </p:spPr>
        <p:txBody>
          <a:bodyPr wrap="square" rtlCol="0">
            <a:spAutoFit/>
          </a:bodyPr>
          <a:lstStyle/>
          <a:p>
            <a:r>
              <a:rPr lang="en-US" dirty="0"/>
              <a:t>My Electric Cost would have been</a:t>
            </a:r>
          </a:p>
        </p:txBody>
      </p:sp>
      <p:sp>
        <p:nvSpPr>
          <p:cNvPr id="19" name="Right Brace 18">
            <a:extLst>
              <a:ext uri="{FF2B5EF4-FFF2-40B4-BE49-F238E27FC236}">
                <a16:creationId xmlns:a16="http://schemas.microsoft.com/office/drawing/2014/main" id="{55E8E3B5-0186-47F0-876A-910CF2DB5347}"/>
              </a:ext>
            </a:extLst>
          </p:cNvPr>
          <p:cNvSpPr/>
          <p:nvPr/>
        </p:nvSpPr>
        <p:spPr>
          <a:xfrm>
            <a:off x="9303025" y="2884765"/>
            <a:ext cx="463646" cy="110834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144A875D-FADB-4CCB-AD90-B2D6647EC06B}"/>
              </a:ext>
            </a:extLst>
          </p:cNvPr>
          <p:cNvSpPr txBox="1"/>
          <p:nvPr/>
        </p:nvSpPr>
        <p:spPr>
          <a:xfrm>
            <a:off x="481914" y="3916435"/>
            <a:ext cx="3163329" cy="1200329"/>
          </a:xfrm>
          <a:prstGeom prst="rect">
            <a:avLst/>
          </a:prstGeom>
          <a:noFill/>
        </p:spPr>
        <p:txBody>
          <a:bodyPr wrap="square" rtlCol="0">
            <a:spAutoFit/>
          </a:bodyPr>
          <a:lstStyle/>
          <a:p>
            <a:r>
              <a:rPr lang="en-US" b="1" dirty="0"/>
              <a:t>System Overview</a:t>
            </a:r>
          </a:p>
          <a:p>
            <a:r>
              <a:rPr lang="en-US" dirty="0"/>
              <a:t>10/1/19 	3,420 W installed</a:t>
            </a:r>
          </a:p>
          <a:p>
            <a:r>
              <a:rPr lang="en-US" dirty="0"/>
              <a:t>11/1/19 	11,970 W installed</a:t>
            </a:r>
          </a:p>
          <a:p>
            <a:r>
              <a:rPr lang="en-US" dirty="0"/>
              <a:t>6/1/20	15,960W installed</a:t>
            </a:r>
          </a:p>
        </p:txBody>
      </p:sp>
      <p:sp>
        <p:nvSpPr>
          <p:cNvPr id="21" name="Oval 20">
            <a:extLst>
              <a:ext uri="{FF2B5EF4-FFF2-40B4-BE49-F238E27FC236}">
                <a16:creationId xmlns:a16="http://schemas.microsoft.com/office/drawing/2014/main" id="{E9779EDA-D9B4-4C0B-ACE0-F2C647B4E61B}"/>
              </a:ext>
            </a:extLst>
          </p:cNvPr>
          <p:cNvSpPr/>
          <p:nvPr/>
        </p:nvSpPr>
        <p:spPr>
          <a:xfrm>
            <a:off x="6899729" y="3007036"/>
            <a:ext cx="1045665" cy="102963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55B52D1-0514-4D76-B35D-C756515A03BA}"/>
              </a:ext>
            </a:extLst>
          </p:cNvPr>
          <p:cNvSpPr/>
          <p:nvPr/>
        </p:nvSpPr>
        <p:spPr>
          <a:xfrm>
            <a:off x="3089189" y="6483186"/>
            <a:ext cx="9319484" cy="369332"/>
          </a:xfrm>
          <a:prstGeom prst="rect">
            <a:avLst/>
          </a:prstGeom>
        </p:spPr>
        <p:txBody>
          <a:bodyPr wrap="square">
            <a:spAutoFit/>
          </a:bodyPr>
          <a:lstStyle/>
          <a:p>
            <a:r>
              <a:rPr lang="en-US" dirty="0"/>
              <a:t>*https://www.solarreviews.com/blog/kentucky-net-metering-changes-to-affect-solar-customers</a:t>
            </a:r>
          </a:p>
        </p:txBody>
      </p:sp>
      <p:sp>
        <p:nvSpPr>
          <p:cNvPr id="37" name="TextBox 36">
            <a:extLst>
              <a:ext uri="{FF2B5EF4-FFF2-40B4-BE49-F238E27FC236}">
                <a16:creationId xmlns:a16="http://schemas.microsoft.com/office/drawing/2014/main" id="{DFA9F294-AE13-41E7-B64C-9D034ABF82ED}"/>
              </a:ext>
            </a:extLst>
          </p:cNvPr>
          <p:cNvSpPr txBox="1"/>
          <p:nvPr/>
        </p:nvSpPr>
        <p:spPr>
          <a:xfrm>
            <a:off x="6757493" y="3765490"/>
            <a:ext cx="332018"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28493271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19464-A03B-431B-BD0A-70CBEBACB0A5}"/>
              </a:ext>
            </a:extLst>
          </p:cNvPr>
          <p:cNvSpPr>
            <a:spLocks noGrp="1"/>
          </p:cNvSpPr>
          <p:nvPr>
            <p:ph type="title"/>
          </p:nvPr>
        </p:nvSpPr>
        <p:spPr>
          <a:xfrm>
            <a:off x="212035" y="158368"/>
            <a:ext cx="3508784" cy="1679103"/>
          </a:xfrm>
        </p:spPr>
        <p:txBody>
          <a:bodyPr/>
          <a:lstStyle/>
          <a:p>
            <a:r>
              <a:rPr lang="en-US" dirty="0"/>
              <a:t>Your Mileage May Vary</a:t>
            </a:r>
          </a:p>
        </p:txBody>
      </p:sp>
      <p:sp>
        <p:nvSpPr>
          <p:cNvPr id="5" name="TextBox 4">
            <a:extLst>
              <a:ext uri="{FF2B5EF4-FFF2-40B4-BE49-F238E27FC236}">
                <a16:creationId xmlns:a16="http://schemas.microsoft.com/office/drawing/2014/main" id="{8CE0FBF4-7527-4818-9FBE-8DD40038C39B}"/>
              </a:ext>
            </a:extLst>
          </p:cNvPr>
          <p:cNvSpPr txBox="1"/>
          <p:nvPr/>
        </p:nvSpPr>
        <p:spPr>
          <a:xfrm>
            <a:off x="462570" y="2438088"/>
            <a:ext cx="3508784" cy="1200329"/>
          </a:xfrm>
          <a:prstGeom prst="rect">
            <a:avLst/>
          </a:prstGeom>
          <a:noFill/>
        </p:spPr>
        <p:txBody>
          <a:bodyPr wrap="square" rtlCol="0">
            <a:spAutoFit/>
          </a:bodyPr>
          <a:lstStyle/>
          <a:p>
            <a:r>
              <a:rPr lang="en-US" dirty="0"/>
              <a:t>Wholesale/ Retail is heavily dependent on when you use your power.  We make no attempt to use power when we make it.</a:t>
            </a:r>
          </a:p>
        </p:txBody>
      </p:sp>
      <p:pic>
        <p:nvPicPr>
          <p:cNvPr id="6" name="Picture 5">
            <a:extLst>
              <a:ext uri="{FF2B5EF4-FFF2-40B4-BE49-F238E27FC236}">
                <a16:creationId xmlns:a16="http://schemas.microsoft.com/office/drawing/2014/main" id="{62BD6973-D842-46D3-9420-2D0C162748A0}"/>
              </a:ext>
            </a:extLst>
          </p:cNvPr>
          <p:cNvPicPr>
            <a:picLocks noChangeAspect="1"/>
          </p:cNvPicPr>
          <p:nvPr/>
        </p:nvPicPr>
        <p:blipFill>
          <a:blip r:embed="rId2"/>
          <a:stretch>
            <a:fillRect/>
          </a:stretch>
        </p:blipFill>
        <p:spPr>
          <a:xfrm>
            <a:off x="4424363" y="218342"/>
            <a:ext cx="7767637" cy="2819910"/>
          </a:xfrm>
          <a:prstGeom prst="rect">
            <a:avLst/>
          </a:prstGeom>
        </p:spPr>
      </p:pic>
      <p:pic>
        <p:nvPicPr>
          <p:cNvPr id="7" name="Picture 6">
            <a:extLst>
              <a:ext uri="{FF2B5EF4-FFF2-40B4-BE49-F238E27FC236}">
                <a16:creationId xmlns:a16="http://schemas.microsoft.com/office/drawing/2014/main" id="{24E9A2B2-CC9B-4BFC-991F-1F200EA2FCAD}"/>
              </a:ext>
            </a:extLst>
          </p:cNvPr>
          <p:cNvPicPr>
            <a:picLocks noChangeAspect="1"/>
          </p:cNvPicPr>
          <p:nvPr/>
        </p:nvPicPr>
        <p:blipFill>
          <a:blip r:embed="rId3"/>
          <a:stretch>
            <a:fillRect/>
          </a:stretch>
        </p:blipFill>
        <p:spPr>
          <a:xfrm>
            <a:off x="4424364" y="3339548"/>
            <a:ext cx="7659728" cy="2865089"/>
          </a:xfrm>
          <a:prstGeom prst="rect">
            <a:avLst/>
          </a:prstGeom>
        </p:spPr>
      </p:pic>
      <p:sp>
        <p:nvSpPr>
          <p:cNvPr id="8" name="TextBox 7">
            <a:extLst>
              <a:ext uri="{FF2B5EF4-FFF2-40B4-BE49-F238E27FC236}">
                <a16:creationId xmlns:a16="http://schemas.microsoft.com/office/drawing/2014/main" id="{599BDFF4-D64D-4E4A-98BB-B72734FBEEBC}"/>
              </a:ext>
            </a:extLst>
          </p:cNvPr>
          <p:cNvSpPr txBox="1"/>
          <p:nvPr/>
        </p:nvSpPr>
        <p:spPr>
          <a:xfrm>
            <a:off x="4959626" y="5247861"/>
            <a:ext cx="4760844" cy="923330"/>
          </a:xfrm>
          <a:prstGeom prst="rect">
            <a:avLst/>
          </a:prstGeom>
          <a:noFill/>
        </p:spPr>
        <p:txBody>
          <a:bodyPr wrap="square" rtlCol="0">
            <a:spAutoFit/>
          </a:bodyPr>
          <a:lstStyle/>
          <a:p>
            <a:r>
              <a:rPr lang="en-US" dirty="0"/>
              <a:t>8/1/20 	-40.1 kwh imported </a:t>
            </a:r>
          </a:p>
          <a:p>
            <a:r>
              <a:rPr lang="en-US" dirty="0"/>
              <a:t>	27.3 kwh exported</a:t>
            </a:r>
          </a:p>
          <a:p>
            <a:r>
              <a:rPr lang="en-US" dirty="0"/>
              <a:t>	Net -12.8 kWh</a:t>
            </a:r>
          </a:p>
        </p:txBody>
      </p:sp>
      <p:sp>
        <p:nvSpPr>
          <p:cNvPr id="9" name="TextBox 8">
            <a:extLst>
              <a:ext uri="{FF2B5EF4-FFF2-40B4-BE49-F238E27FC236}">
                <a16:creationId xmlns:a16="http://schemas.microsoft.com/office/drawing/2014/main" id="{D481E719-F00D-411B-AE0D-40B16EC4446E}"/>
              </a:ext>
            </a:extLst>
          </p:cNvPr>
          <p:cNvSpPr txBox="1"/>
          <p:nvPr/>
        </p:nvSpPr>
        <p:spPr>
          <a:xfrm>
            <a:off x="4959626" y="1837471"/>
            <a:ext cx="4760844" cy="923330"/>
          </a:xfrm>
          <a:prstGeom prst="rect">
            <a:avLst/>
          </a:prstGeom>
          <a:noFill/>
        </p:spPr>
        <p:txBody>
          <a:bodyPr wrap="square" rtlCol="0">
            <a:spAutoFit/>
          </a:bodyPr>
          <a:lstStyle/>
          <a:p>
            <a:r>
              <a:rPr lang="en-US" dirty="0"/>
              <a:t>9/5/20 	-27.4 kwh imported </a:t>
            </a:r>
          </a:p>
          <a:p>
            <a:r>
              <a:rPr lang="en-US" dirty="0"/>
              <a:t>	57.0 kwh exported</a:t>
            </a:r>
          </a:p>
          <a:p>
            <a:r>
              <a:rPr lang="en-US" dirty="0"/>
              <a:t>	Net 29.6 kWh</a:t>
            </a:r>
          </a:p>
        </p:txBody>
      </p:sp>
      <p:cxnSp>
        <p:nvCxnSpPr>
          <p:cNvPr id="11" name="Straight Arrow Connector 10">
            <a:extLst>
              <a:ext uri="{FF2B5EF4-FFF2-40B4-BE49-F238E27FC236}">
                <a16:creationId xmlns:a16="http://schemas.microsoft.com/office/drawing/2014/main" id="{CFE0A07D-C677-4801-9F62-4784BC4F0B0F}"/>
              </a:ext>
            </a:extLst>
          </p:cNvPr>
          <p:cNvCxnSpPr>
            <a:cxnSpLocks/>
          </p:cNvCxnSpPr>
          <p:nvPr/>
        </p:nvCxnSpPr>
        <p:spPr>
          <a:xfrm flipV="1">
            <a:off x="8915401" y="4969566"/>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1C72C2B-1891-4E22-A085-F678E1DD7F94}"/>
              </a:ext>
            </a:extLst>
          </p:cNvPr>
          <p:cNvCxnSpPr>
            <a:cxnSpLocks/>
          </p:cNvCxnSpPr>
          <p:nvPr/>
        </p:nvCxnSpPr>
        <p:spPr>
          <a:xfrm flipV="1">
            <a:off x="9544879" y="4969566"/>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8CAACE1-638C-4440-A8DD-A89F478CB516}"/>
              </a:ext>
            </a:extLst>
          </p:cNvPr>
          <p:cNvSpPr txBox="1"/>
          <p:nvPr/>
        </p:nvSpPr>
        <p:spPr>
          <a:xfrm>
            <a:off x="8497079" y="5396660"/>
            <a:ext cx="1919130" cy="369332"/>
          </a:xfrm>
          <a:prstGeom prst="rect">
            <a:avLst/>
          </a:prstGeom>
          <a:noFill/>
        </p:spPr>
        <p:txBody>
          <a:bodyPr wrap="square" rtlCol="0">
            <a:spAutoFit/>
          </a:bodyPr>
          <a:lstStyle/>
          <a:p>
            <a:r>
              <a:rPr lang="en-US" dirty="0">
                <a:solidFill>
                  <a:srgbClr val="FF0000"/>
                </a:solidFill>
              </a:rPr>
              <a:t>Shift load to here</a:t>
            </a:r>
          </a:p>
        </p:txBody>
      </p:sp>
      <p:sp>
        <p:nvSpPr>
          <p:cNvPr id="17" name="TextBox 16">
            <a:extLst>
              <a:ext uri="{FF2B5EF4-FFF2-40B4-BE49-F238E27FC236}">
                <a16:creationId xmlns:a16="http://schemas.microsoft.com/office/drawing/2014/main" id="{54C9EF1B-0DF4-4A92-AF01-E1A086C8F33D}"/>
              </a:ext>
            </a:extLst>
          </p:cNvPr>
          <p:cNvSpPr txBox="1"/>
          <p:nvPr/>
        </p:nvSpPr>
        <p:spPr>
          <a:xfrm>
            <a:off x="462570" y="4288664"/>
            <a:ext cx="3508784" cy="1477328"/>
          </a:xfrm>
          <a:prstGeom prst="rect">
            <a:avLst/>
          </a:prstGeom>
          <a:noFill/>
        </p:spPr>
        <p:txBody>
          <a:bodyPr wrap="square" rtlCol="0">
            <a:spAutoFit/>
          </a:bodyPr>
          <a:lstStyle/>
          <a:p>
            <a:r>
              <a:rPr lang="en-US" dirty="0"/>
              <a:t>As batteries come down in cost, net metering will become less important, as it will be viable to store this exported amount and use it later</a:t>
            </a:r>
          </a:p>
        </p:txBody>
      </p:sp>
      <p:cxnSp>
        <p:nvCxnSpPr>
          <p:cNvPr id="18" name="Straight Arrow Connector 17">
            <a:extLst>
              <a:ext uri="{FF2B5EF4-FFF2-40B4-BE49-F238E27FC236}">
                <a16:creationId xmlns:a16="http://schemas.microsoft.com/office/drawing/2014/main" id="{5C9BED51-3FCA-4955-8C3E-8C3EFB8F9591}"/>
              </a:ext>
            </a:extLst>
          </p:cNvPr>
          <p:cNvCxnSpPr>
            <a:cxnSpLocks/>
          </p:cNvCxnSpPr>
          <p:nvPr/>
        </p:nvCxnSpPr>
        <p:spPr>
          <a:xfrm flipV="1">
            <a:off x="8839201" y="1999031"/>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EA63EA6-A34F-4484-BC58-C12A0BCD8B20}"/>
              </a:ext>
            </a:extLst>
          </p:cNvPr>
          <p:cNvCxnSpPr>
            <a:cxnSpLocks/>
          </p:cNvCxnSpPr>
          <p:nvPr/>
        </p:nvCxnSpPr>
        <p:spPr>
          <a:xfrm flipV="1">
            <a:off x="9468679" y="1999031"/>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AF8C44D-D38E-4AF3-8646-1A61E087E98F}"/>
              </a:ext>
            </a:extLst>
          </p:cNvPr>
          <p:cNvSpPr txBox="1"/>
          <p:nvPr/>
        </p:nvSpPr>
        <p:spPr>
          <a:xfrm>
            <a:off x="8420879" y="2426125"/>
            <a:ext cx="1919130" cy="923330"/>
          </a:xfrm>
          <a:prstGeom prst="rect">
            <a:avLst/>
          </a:prstGeom>
          <a:noFill/>
        </p:spPr>
        <p:txBody>
          <a:bodyPr wrap="square" rtlCol="0">
            <a:spAutoFit/>
          </a:bodyPr>
          <a:lstStyle/>
          <a:p>
            <a:r>
              <a:rPr lang="en-US" dirty="0">
                <a:solidFill>
                  <a:srgbClr val="FF0000"/>
                </a:solidFill>
              </a:rPr>
              <a:t>Good day to do laundry, the dishes, etc.</a:t>
            </a:r>
          </a:p>
        </p:txBody>
      </p:sp>
    </p:spTree>
    <p:extLst>
      <p:ext uri="{BB962C8B-B14F-4D97-AF65-F5344CB8AC3E}">
        <p14:creationId xmlns:p14="http://schemas.microsoft.com/office/powerpoint/2010/main" val="148639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2165"/>
          </a:xfrm>
        </p:spPr>
        <p:txBody>
          <a:bodyPr/>
          <a:lstStyle/>
          <a:p>
            <a:pPr algn="ctr"/>
            <a:r>
              <a:rPr lang="en-US" dirty="0"/>
              <a:t>Toys </a:t>
            </a:r>
            <a:r>
              <a:rPr lang="mr-IN" dirty="0"/>
              <a:t>–</a:t>
            </a:r>
            <a:r>
              <a:rPr lang="en-US" dirty="0"/>
              <a:t> Enphase enlighten</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465" y="1177290"/>
            <a:ext cx="10478631" cy="5437188"/>
          </a:xfrm>
          <a:prstGeom prst="rect">
            <a:avLst/>
          </a:prstGeom>
        </p:spPr>
      </p:pic>
    </p:spTree>
    <p:extLst>
      <p:ext uri="{BB962C8B-B14F-4D97-AF65-F5344CB8AC3E}">
        <p14:creationId xmlns:p14="http://schemas.microsoft.com/office/powerpoint/2010/main" val="16061231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66445"/>
          </a:xfrm>
        </p:spPr>
        <p:txBody>
          <a:bodyPr/>
          <a:lstStyle/>
          <a:p>
            <a:pPr algn="ctr"/>
            <a:r>
              <a:rPr lang="en-US" dirty="0"/>
              <a:t>Toys - sense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48207" y="1011238"/>
            <a:ext cx="6895868" cy="5605936"/>
          </a:xfrm>
        </p:spPr>
      </p:pic>
    </p:spTree>
    <p:extLst>
      <p:ext uri="{BB962C8B-B14F-4D97-AF65-F5344CB8AC3E}">
        <p14:creationId xmlns:p14="http://schemas.microsoft.com/office/powerpoint/2010/main" val="3755278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2850C-F28A-4D1A-B1B1-54A300BCE971}"/>
              </a:ext>
            </a:extLst>
          </p:cNvPr>
          <p:cNvSpPr>
            <a:spLocks noGrp="1"/>
          </p:cNvSpPr>
          <p:nvPr>
            <p:ph type="title"/>
          </p:nvPr>
        </p:nvSpPr>
        <p:spPr/>
        <p:txBody>
          <a:bodyPr/>
          <a:lstStyle/>
          <a:p>
            <a:r>
              <a:rPr lang="en-US" dirty="0"/>
              <a:t>LG&amp;E</a:t>
            </a:r>
          </a:p>
        </p:txBody>
      </p:sp>
      <p:sp>
        <p:nvSpPr>
          <p:cNvPr id="3" name="Content Placeholder 2">
            <a:extLst>
              <a:ext uri="{FF2B5EF4-FFF2-40B4-BE49-F238E27FC236}">
                <a16:creationId xmlns:a16="http://schemas.microsoft.com/office/drawing/2014/main" id="{BA9CF605-A7E2-42AD-ACB7-9356EA981A40}"/>
              </a:ext>
            </a:extLst>
          </p:cNvPr>
          <p:cNvSpPr>
            <a:spLocks noGrp="1"/>
          </p:cNvSpPr>
          <p:nvPr>
            <p:ph idx="1"/>
          </p:nvPr>
        </p:nvSpPr>
        <p:spPr>
          <a:xfrm>
            <a:off x="838200" y="1825625"/>
            <a:ext cx="10515600" cy="3602718"/>
          </a:xfrm>
        </p:spPr>
        <p:txBody>
          <a:bodyPr>
            <a:normAutofit fontScale="55000" lnSpcReduction="20000"/>
          </a:bodyPr>
          <a:lstStyle/>
          <a:p>
            <a:pPr marL="0" indent="0">
              <a:buNone/>
            </a:pPr>
            <a:r>
              <a:rPr lang="en-US" dirty="0"/>
              <a:t>“The only change </a:t>
            </a:r>
            <a:r>
              <a:rPr lang="en-US" sz="2700" dirty="0"/>
              <a:t>happening on 1/1/2020 is the </a:t>
            </a:r>
            <a:r>
              <a:rPr lang="en-US" dirty="0"/>
              <a:t>allowable size system going from 30 kW to 45 kW. Per SB 100, each utility has to apply for and get approval from KY Public Service Commission for the compensation changes for any kWh going back on LG&amp;E’s grid. Our current plan is to apply with PSC in second half of 2020. Until the KPSC approval, all installed solar systems  prior to that date will be grandfathered under current rate schedule for 25 years.</a:t>
            </a:r>
          </a:p>
          <a:p>
            <a:pPr marL="0" indent="0">
              <a:buNone/>
            </a:pPr>
            <a:r>
              <a:rPr lang="en-US" dirty="0"/>
              <a:t> </a:t>
            </a:r>
          </a:p>
          <a:p>
            <a:pPr marL="0" indent="0">
              <a:buNone/>
            </a:pPr>
            <a:r>
              <a:rPr lang="en-US" dirty="0"/>
              <a:t>If you have any questions, please contact me.</a:t>
            </a:r>
          </a:p>
          <a:p>
            <a:pPr marL="0" indent="0">
              <a:buNone/>
            </a:pPr>
            <a:r>
              <a:rPr lang="en-US" dirty="0"/>
              <a:t> </a:t>
            </a:r>
          </a:p>
          <a:p>
            <a:pPr marL="0" indent="0">
              <a:buNone/>
            </a:pPr>
            <a:r>
              <a:rPr lang="en-US" b="1" dirty="0"/>
              <a:t>Timothy A. Melton</a:t>
            </a:r>
            <a:endParaRPr lang="en-US" dirty="0"/>
          </a:p>
          <a:p>
            <a:pPr marL="0" indent="0">
              <a:buNone/>
            </a:pPr>
            <a:r>
              <a:rPr lang="en-US" dirty="0"/>
              <a:t>Manager | Customer Commitment | LG&amp;E and KU</a:t>
            </a:r>
          </a:p>
          <a:p>
            <a:pPr marL="0" indent="0">
              <a:buNone/>
            </a:pPr>
            <a:r>
              <a:rPr lang="en-US" u="sng" dirty="0">
                <a:hlinkClick r:id="rId2"/>
              </a:rPr>
              <a:t>820 West Broadway Street, Louisville,  KY 40202</a:t>
            </a:r>
            <a:endParaRPr lang="en-US" dirty="0"/>
          </a:p>
          <a:p>
            <a:pPr marL="0" indent="0">
              <a:buNone/>
            </a:pPr>
            <a:r>
              <a:rPr lang="en-US" b="1" dirty="0"/>
              <a:t>M:</a:t>
            </a:r>
            <a:r>
              <a:rPr lang="en-US" dirty="0"/>
              <a:t> </a:t>
            </a:r>
            <a:r>
              <a:rPr lang="en-US" u="sng" dirty="0">
                <a:hlinkClick r:id="rId3"/>
              </a:rPr>
              <a:t>859-221-3221</a:t>
            </a:r>
            <a:r>
              <a:rPr lang="en-US" dirty="0"/>
              <a:t> | </a:t>
            </a:r>
            <a:r>
              <a:rPr lang="en-US" b="1" dirty="0"/>
              <a:t>O:</a:t>
            </a:r>
            <a:r>
              <a:rPr lang="en-US" dirty="0"/>
              <a:t> </a:t>
            </a:r>
            <a:r>
              <a:rPr lang="en-US" u="sng" dirty="0">
                <a:hlinkClick r:id="rId4"/>
              </a:rPr>
              <a:t>502-627-3539</a:t>
            </a:r>
            <a:r>
              <a:rPr lang="en-US" dirty="0"/>
              <a:t> | </a:t>
            </a:r>
            <a:r>
              <a:rPr lang="en-US" b="1" dirty="0"/>
              <a:t>F:</a:t>
            </a:r>
            <a:r>
              <a:rPr lang="en-US" u="sng" dirty="0">
                <a:hlinkClick r:id="rId5"/>
              </a:rPr>
              <a:t>502-217-4944</a:t>
            </a:r>
            <a:endParaRPr lang="en-US" dirty="0"/>
          </a:p>
          <a:p>
            <a:pPr marL="0" indent="0">
              <a:buNone/>
            </a:pPr>
            <a:r>
              <a:rPr lang="en-US" u="sng" dirty="0">
                <a:hlinkClick r:id="rId6"/>
              </a:rPr>
              <a:t>Timothy.Melton@lge-ku.com</a:t>
            </a:r>
            <a:endParaRPr lang="en-US" dirty="0"/>
          </a:p>
        </p:txBody>
      </p:sp>
      <p:pic>
        <p:nvPicPr>
          <p:cNvPr id="5" name="Picture 4">
            <a:extLst>
              <a:ext uri="{FF2B5EF4-FFF2-40B4-BE49-F238E27FC236}">
                <a16:creationId xmlns:a16="http://schemas.microsoft.com/office/drawing/2014/main" id="{1AE64741-51DC-45FA-9729-2FED364F989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94253" y="0"/>
            <a:ext cx="2466975" cy="1847850"/>
          </a:xfrm>
          <a:prstGeom prst="rect">
            <a:avLst/>
          </a:prstGeom>
        </p:spPr>
      </p:pic>
      <p:sp>
        <p:nvSpPr>
          <p:cNvPr id="6" name="Rectangle 5">
            <a:extLst>
              <a:ext uri="{FF2B5EF4-FFF2-40B4-BE49-F238E27FC236}">
                <a16:creationId xmlns:a16="http://schemas.microsoft.com/office/drawing/2014/main" id="{35A75F02-8E1B-B049-9A86-8630C44287B6}"/>
              </a:ext>
            </a:extLst>
          </p:cNvPr>
          <p:cNvSpPr/>
          <p:nvPr/>
        </p:nvSpPr>
        <p:spPr>
          <a:xfrm>
            <a:off x="838200" y="5312322"/>
            <a:ext cx="8027504" cy="646331"/>
          </a:xfrm>
          <a:prstGeom prst="rect">
            <a:avLst/>
          </a:prstGeom>
        </p:spPr>
        <p:txBody>
          <a:bodyPr wrap="square">
            <a:spAutoFit/>
          </a:bodyPr>
          <a:lstStyle/>
          <a:p>
            <a:r>
              <a:rPr lang="en-US" b="0" i="0" dirty="0">
                <a:solidFill>
                  <a:srgbClr val="222222"/>
                </a:solidFill>
                <a:effectLst/>
                <a:latin typeface="Arial" panose="020B0604020202020204" pitchFamily="34" charset="0"/>
              </a:rPr>
              <a:t>“LG&amp;E and KU will be filing its net metering changes by year-end with the PSC.”</a:t>
            </a:r>
            <a:endParaRPr lang="en-US" dirty="0"/>
          </a:p>
        </p:txBody>
      </p:sp>
      <p:sp>
        <p:nvSpPr>
          <p:cNvPr id="7" name="TextBox 6">
            <a:extLst>
              <a:ext uri="{FF2B5EF4-FFF2-40B4-BE49-F238E27FC236}">
                <a16:creationId xmlns:a16="http://schemas.microsoft.com/office/drawing/2014/main" id="{F8A6C4DA-0B20-6846-A500-CF1561750FCF}"/>
              </a:ext>
            </a:extLst>
          </p:cNvPr>
          <p:cNvSpPr txBox="1"/>
          <p:nvPr/>
        </p:nvSpPr>
        <p:spPr>
          <a:xfrm>
            <a:off x="884584" y="4960456"/>
            <a:ext cx="3607904" cy="369332"/>
          </a:xfrm>
          <a:prstGeom prst="rect">
            <a:avLst/>
          </a:prstGeom>
          <a:noFill/>
        </p:spPr>
        <p:txBody>
          <a:bodyPr wrap="square" rtlCol="0">
            <a:spAutoFit/>
          </a:bodyPr>
          <a:lstStyle/>
          <a:p>
            <a:r>
              <a:rPr lang="en-US" dirty="0">
                <a:solidFill>
                  <a:srgbClr val="FF0000"/>
                </a:solidFill>
              </a:rPr>
              <a:t>2020-10-12 Update:</a:t>
            </a:r>
          </a:p>
        </p:txBody>
      </p:sp>
      <p:sp>
        <p:nvSpPr>
          <p:cNvPr id="8" name="Oval 7">
            <a:extLst>
              <a:ext uri="{FF2B5EF4-FFF2-40B4-BE49-F238E27FC236}">
                <a16:creationId xmlns:a16="http://schemas.microsoft.com/office/drawing/2014/main" id="{B702DAD2-69CD-AC4C-BD46-19E01435E273}"/>
              </a:ext>
            </a:extLst>
          </p:cNvPr>
          <p:cNvSpPr/>
          <p:nvPr/>
        </p:nvSpPr>
        <p:spPr>
          <a:xfrm>
            <a:off x="129210" y="4744995"/>
            <a:ext cx="9084364" cy="159825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37411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Questions?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150" y="1358899"/>
            <a:ext cx="8013700" cy="5272171"/>
          </a:xfrm>
          <a:prstGeom prst="rect">
            <a:avLst/>
          </a:prstGeom>
        </p:spPr>
      </p:pic>
    </p:spTree>
    <p:extLst>
      <p:ext uri="{BB962C8B-B14F-4D97-AF65-F5344CB8AC3E}">
        <p14:creationId xmlns:p14="http://schemas.microsoft.com/office/powerpoint/2010/main" val="2137059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68630"/>
            <a:ext cx="10515600" cy="5708333"/>
          </a:xfrm>
        </p:spPr>
        <p:txBody>
          <a:bodyPr>
            <a:normAutofit fontScale="70000" lnSpcReduction="20000"/>
          </a:bodyPr>
          <a:lstStyle/>
          <a:p>
            <a:endParaRPr lang="en-US" dirty="0"/>
          </a:p>
          <a:p>
            <a:r>
              <a:rPr lang="en-US" dirty="0"/>
              <a:t>Before spending money on solar stuff</a:t>
            </a:r>
            <a:r>
              <a:rPr lang="mr-IN" dirty="0"/>
              <a:t>…</a:t>
            </a:r>
            <a:endParaRPr lang="en-US" dirty="0"/>
          </a:p>
          <a:p>
            <a:r>
              <a:rPr lang="en-US" dirty="0"/>
              <a:t>Why add solar?</a:t>
            </a:r>
          </a:p>
          <a:p>
            <a:r>
              <a:rPr lang="en-US" dirty="0"/>
              <a:t>What’s it like to live with?</a:t>
            </a:r>
          </a:p>
          <a:p>
            <a:r>
              <a:rPr lang="en-US" dirty="0"/>
              <a:t>Terminology</a:t>
            </a:r>
          </a:p>
          <a:p>
            <a:r>
              <a:rPr lang="en-US" dirty="0"/>
              <a:t>What does it cost?</a:t>
            </a:r>
          </a:p>
          <a:p>
            <a:r>
              <a:rPr lang="en-US" dirty="0"/>
              <a:t>Free money!</a:t>
            </a:r>
          </a:p>
          <a:p>
            <a:r>
              <a:rPr lang="en-US" dirty="0"/>
              <a:t>Payback/Return on investment</a:t>
            </a:r>
          </a:p>
          <a:p>
            <a:r>
              <a:rPr lang="en-US" dirty="0"/>
              <a:t>Solar hot water</a:t>
            </a:r>
          </a:p>
          <a:p>
            <a:r>
              <a:rPr lang="en-US" dirty="0"/>
              <a:t>Off grid or grid tied</a:t>
            </a:r>
          </a:p>
          <a:p>
            <a:r>
              <a:rPr lang="en-US" dirty="0"/>
              <a:t>Inverter type</a:t>
            </a:r>
          </a:p>
          <a:p>
            <a:r>
              <a:rPr lang="en-US" dirty="0"/>
              <a:t>What would I need?</a:t>
            </a:r>
          </a:p>
          <a:p>
            <a:r>
              <a:rPr lang="en-US" dirty="0"/>
              <a:t>What’s involved in putting the system together?</a:t>
            </a:r>
          </a:p>
          <a:p>
            <a:r>
              <a:rPr lang="en-US" dirty="0"/>
              <a:t>Useful stuff/toys</a:t>
            </a:r>
          </a:p>
          <a:p>
            <a:r>
              <a:rPr lang="en-US" dirty="0"/>
              <a:t>State of solar power in Kentucky</a:t>
            </a:r>
          </a:p>
          <a:p>
            <a:r>
              <a:rPr lang="en-US" dirty="0"/>
              <a:t>Questions</a:t>
            </a:r>
          </a:p>
          <a:p>
            <a:endParaRPr lang="en-US" dirty="0"/>
          </a:p>
        </p:txBody>
      </p:sp>
    </p:spTree>
    <p:extLst>
      <p:ext uri="{BB962C8B-B14F-4D97-AF65-F5344CB8AC3E}">
        <p14:creationId xmlns:p14="http://schemas.microsoft.com/office/powerpoint/2010/main" val="147699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spending money on solar stuff</a:t>
            </a:r>
            <a:r>
              <a:rPr lang="mr-IN" dirty="0"/>
              <a:t>…</a:t>
            </a:r>
            <a:endParaRPr lang="en-US" dirty="0"/>
          </a:p>
        </p:txBody>
      </p:sp>
      <p:sp>
        <p:nvSpPr>
          <p:cNvPr id="3" name="Content Placeholder 2"/>
          <p:cNvSpPr>
            <a:spLocks noGrp="1"/>
          </p:cNvSpPr>
          <p:nvPr>
            <p:ph idx="1"/>
          </p:nvPr>
        </p:nvSpPr>
        <p:spPr/>
        <p:txBody>
          <a:bodyPr>
            <a:normAutofit/>
          </a:bodyPr>
          <a:lstStyle/>
          <a:p>
            <a:r>
              <a:rPr lang="en-US" dirty="0"/>
              <a:t>Energy audit ($100)</a:t>
            </a:r>
            <a:br>
              <a:rPr lang="en-US" dirty="0"/>
            </a:br>
            <a:r>
              <a:rPr lang="en-US" dirty="0"/>
              <a:t>In my case, this led me to:</a:t>
            </a:r>
          </a:p>
          <a:p>
            <a:r>
              <a:rPr lang="en-US" dirty="0"/>
              <a:t>Roof insulation (12+ inches extra fiberglass insulation) ($1200)</a:t>
            </a:r>
          </a:p>
          <a:p>
            <a:r>
              <a:rPr lang="en-US" dirty="0"/>
              <a:t>LED lights ($200)</a:t>
            </a:r>
          </a:p>
          <a:p>
            <a:r>
              <a:rPr lang="en-US" dirty="0"/>
              <a:t>Seal round windows and doors ($30)</a:t>
            </a:r>
          </a:p>
          <a:p>
            <a:r>
              <a:rPr lang="en-US" dirty="0"/>
              <a:t>Seal the air leaks from outlet boxes (same caulk for windows)</a:t>
            </a:r>
          </a:p>
          <a:p>
            <a:r>
              <a:rPr lang="en-US" dirty="0"/>
              <a:t>Seal the AC ducting and insulate the duct in the roof ($100)</a:t>
            </a:r>
          </a:p>
          <a:p>
            <a:r>
              <a:rPr lang="en-US" dirty="0"/>
              <a:t>Energy star roof shingles</a:t>
            </a:r>
          </a:p>
        </p:txBody>
      </p:sp>
    </p:spTree>
    <p:extLst>
      <p:ext uri="{BB962C8B-B14F-4D97-AF65-F5344CB8AC3E}">
        <p14:creationId xmlns:p14="http://schemas.microsoft.com/office/powerpoint/2010/main" val="2632996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add solar?</a:t>
            </a:r>
          </a:p>
        </p:txBody>
      </p:sp>
      <p:sp>
        <p:nvSpPr>
          <p:cNvPr id="3" name="Content Placeholder 2"/>
          <p:cNvSpPr>
            <a:spLocks noGrp="1"/>
          </p:cNvSpPr>
          <p:nvPr>
            <p:ph idx="1"/>
          </p:nvPr>
        </p:nvSpPr>
        <p:spPr/>
        <p:txBody>
          <a:bodyPr>
            <a:normAutofit lnSpcReduction="10000"/>
          </a:bodyPr>
          <a:lstStyle/>
          <a:p>
            <a:r>
              <a:rPr lang="en-US" dirty="0"/>
              <a:t>Low risk and high return investment:</a:t>
            </a:r>
            <a:br>
              <a:rPr lang="en-US" dirty="0"/>
            </a:br>
            <a:r>
              <a:rPr lang="en-US" dirty="0"/>
              <a:t>cash saved on electricity bill is after-tax </a:t>
            </a:r>
            <a:br>
              <a:rPr lang="en-US" dirty="0"/>
            </a:br>
            <a:r>
              <a:rPr lang="en-US" dirty="0"/>
              <a:t>lower bills are a big resale benefit</a:t>
            </a:r>
          </a:p>
          <a:p>
            <a:r>
              <a:rPr lang="en-US" dirty="0"/>
              <a:t>Good as part of retirement planning</a:t>
            </a:r>
          </a:p>
          <a:p>
            <a:r>
              <a:rPr lang="en-US" dirty="0"/>
              <a:t>Hedge against higher electricity prices in the future</a:t>
            </a:r>
          </a:p>
          <a:p>
            <a:r>
              <a:rPr lang="en-US" dirty="0"/>
              <a:t>Good for the planet</a:t>
            </a:r>
            <a:br>
              <a:rPr lang="en-US" dirty="0"/>
            </a:br>
            <a:r>
              <a:rPr lang="en-US" dirty="0"/>
              <a:t>(But so is walking places, riding a bike and going vegetarian)</a:t>
            </a:r>
          </a:p>
          <a:p>
            <a:r>
              <a:rPr lang="en-US" dirty="0"/>
              <a:t>It’s deeply cool making your own power</a:t>
            </a:r>
          </a:p>
          <a:p>
            <a:r>
              <a:rPr lang="en-US" dirty="0"/>
              <a:t>It is a fun DIY project</a:t>
            </a:r>
          </a:p>
          <a:p>
            <a:r>
              <a:rPr lang="en-US" dirty="0"/>
              <a:t>My friends and neighbors will be impressed/horrified</a:t>
            </a:r>
          </a:p>
          <a:p>
            <a:endParaRPr lang="en-US" dirty="0"/>
          </a:p>
        </p:txBody>
      </p:sp>
    </p:spTree>
    <p:extLst>
      <p:ext uri="{BB962C8B-B14F-4D97-AF65-F5344CB8AC3E}">
        <p14:creationId xmlns:p14="http://schemas.microsoft.com/office/powerpoint/2010/main" val="1373734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it like to live with really?</a:t>
            </a:r>
          </a:p>
        </p:txBody>
      </p:sp>
      <p:sp>
        <p:nvSpPr>
          <p:cNvPr id="3" name="Content Placeholder 2"/>
          <p:cNvSpPr>
            <a:spLocks noGrp="1"/>
          </p:cNvSpPr>
          <p:nvPr>
            <p:ph idx="1"/>
          </p:nvPr>
        </p:nvSpPr>
        <p:spPr/>
        <p:txBody>
          <a:bodyPr/>
          <a:lstStyle/>
          <a:p>
            <a:r>
              <a:rPr lang="en-US" dirty="0"/>
              <a:t>With my system (9kw on the roof of my house, microinverters, net metering):</a:t>
            </a:r>
          </a:p>
          <a:p>
            <a:r>
              <a:rPr lang="en-US" dirty="0"/>
              <a:t>No maintenance (well, maybe hosing off the panels once in a while)</a:t>
            </a:r>
          </a:p>
          <a:p>
            <a:r>
              <a:rPr lang="en-US" dirty="0"/>
              <a:t>House is warmer in the winter, cooler in summer</a:t>
            </a:r>
          </a:p>
          <a:p>
            <a:r>
              <a:rPr lang="en-US" dirty="0"/>
              <a:t>Electricity bill is a touch more complex to read but a LOT smaller</a:t>
            </a:r>
          </a:p>
          <a:p>
            <a:r>
              <a:rPr lang="en-US" dirty="0" err="1"/>
              <a:t>Er</a:t>
            </a:r>
            <a:r>
              <a:rPr lang="en-US" dirty="0"/>
              <a:t>, that’s it. Plug stuff in, it works.</a:t>
            </a:r>
          </a:p>
          <a:p>
            <a:endParaRPr lang="en-US" dirty="0"/>
          </a:p>
        </p:txBody>
      </p:sp>
    </p:spTree>
    <p:extLst>
      <p:ext uri="{BB962C8B-B14F-4D97-AF65-F5344CB8AC3E}">
        <p14:creationId xmlns:p14="http://schemas.microsoft.com/office/powerpoint/2010/main" val="1151602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lstStyle/>
          <a:p>
            <a:r>
              <a:rPr lang="en-US" dirty="0"/>
              <a:t>Inverter </a:t>
            </a:r>
            <a:r>
              <a:rPr lang="mr-IN" dirty="0"/>
              <a:t>–</a:t>
            </a:r>
            <a:r>
              <a:rPr lang="en-US" dirty="0"/>
              <a:t> a chunk of electronics that turns the direct current (DC) power from the panel(s) into alternating current (AC)</a:t>
            </a:r>
          </a:p>
          <a:p>
            <a:r>
              <a:rPr lang="en-US" dirty="0"/>
              <a:t>Kw </a:t>
            </a:r>
            <a:r>
              <a:rPr lang="mr-IN" dirty="0"/>
              <a:t>–</a:t>
            </a:r>
            <a:r>
              <a:rPr lang="en-US" dirty="0"/>
              <a:t> kilo-watt, a measure of power. A hairdryer or a drip coffee maker use about 1 kw, the dryer uses about 3 kw. A 3’x5’ solar panel makes about ¼ kw in really bright sunlight.</a:t>
            </a:r>
          </a:p>
          <a:p>
            <a:r>
              <a:rPr lang="en-US" dirty="0"/>
              <a:t>Kwh </a:t>
            </a:r>
            <a:r>
              <a:rPr lang="mr-IN" dirty="0"/>
              <a:t>–</a:t>
            </a:r>
            <a:r>
              <a:rPr lang="en-US" dirty="0"/>
              <a:t> kilo watt hour, or a load of 1 kw for 1 hour. When you look at the electricity bill, this is what they are counting. Before I started my house used about 40 kwh per day (2400 </a:t>
            </a:r>
            <a:r>
              <a:rPr lang="en-US" dirty="0" err="1"/>
              <a:t>sq</a:t>
            </a:r>
            <a:r>
              <a:rPr lang="en-US" dirty="0"/>
              <a:t> </a:t>
            </a:r>
            <a:r>
              <a:rPr lang="en-US" dirty="0" err="1"/>
              <a:t>ft</a:t>
            </a:r>
            <a:r>
              <a:rPr lang="en-US" dirty="0"/>
              <a:t> ranch). LG&amp;E currently charge around $0.12/kwh.</a:t>
            </a:r>
          </a:p>
        </p:txBody>
      </p:sp>
    </p:spTree>
    <p:extLst>
      <p:ext uri="{BB962C8B-B14F-4D97-AF65-F5344CB8AC3E}">
        <p14:creationId xmlns:p14="http://schemas.microsoft.com/office/powerpoint/2010/main" val="1597067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cost?</a:t>
            </a:r>
          </a:p>
        </p:txBody>
      </p:sp>
      <p:sp>
        <p:nvSpPr>
          <p:cNvPr id="3" name="Content Placeholder 2"/>
          <p:cNvSpPr>
            <a:spLocks noGrp="1"/>
          </p:cNvSpPr>
          <p:nvPr>
            <p:ph idx="1"/>
          </p:nvPr>
        </p:nvSpPr>
        <p:spPr>
          <a:xfrm>
            <a:off x="838200" y="1275714"/>
            <a:ext cx="4914901" cy="4901249"/>
          </a:xfrm>
        </p:spPr>
        <p:txBody>
          <a:bodyPr>
            <a:normAutofit fontScale="62500" lnSpcReduction="20000"/>
          </a:bodyPr>
          <a:lstStyle/>
          <a:p>
            <a:r>
              <a:rPr lang="en-US" dirty="0"/>
              <a:t>Quote in 2013 for 3kw ground mount system was $18.5k. </a:t>
            </a:r>
          </a:p>
          <a:p>
            <a:r>
              <a:rPr lang="en-US" dirty="0"/>
              <a:t>Phase 1: 2013 DIY 5kw system (20 panels) - $11k (with $4.5k back) – the same system today would be $7k (with $2k back)</a:t>
            </a:r>
          </a:p>
          <a:p>
            <a:r>
              <a:rPr lang="en-US" dirty="0"/>
              <a:t>Phase 2: 2016 DIY 2kw from Craigslist - $2k</a:t>
            </a:r>
          </a:p>
          <a:p>
            <a:r>
              <a:rPr lang="en-US" dirty="0"/>
              <a:t>Neighbor bought 3kw DIY system from Craigslist for $3.4k</a:t>
            </a:r>
          </a:p>
          <a:p>
            <a:r>
              <a:rPr lang="en-US" dirty="0"/>
              <a:t>You can start with a single panel system for about $200</a:t>
            </a:r>
            <a:r>
              <a:rPr lang="mr-IN" dirty="0"/>
              <a:t>…</a:t>
            </a:r>
            <a:endParaRPr lang="en-US" dirty="0"/>
          </a:p>
          <a:p>
            <a:r>
              <a:rPr lang="en-US" dirty="0"/>
              <a:t>Until the end of 2022 you get 26% back as a tax credit. 2023 is the last year, with 22% tax credit </a:t>
            </a:r>
            <a:r>
              <a:rPr lang="en-US" dirty="0">
                <a:sym typeface="Wingdings"/>
              </a:rPr>
              <a:t></a:t>
            </a:r>
          </a:p>
          <a:p>
            <a:r>
              <a:rPr lang="en-US" dirty="0">
                <a:sym typeface="Wingdings"/>
              </a:rPr>
              <a:t>Solar hot water systems can be had for about $2k but plumbing can easily cost that much again.</a:t>
            </a:r>
          </a:p>
          <a:p>
            <a:r>
              <a:rPr lang="en-US" dirty="0">
                <a:sym typeface="Wingdings"/>
              </a:rPr>
              <a:t>Rough guide </a:t>
            </a:r>
            <a:r>
              <a:rPr lang="mr-IN" dirty="0">
                <a:sym typeface="Wingdings"/>
              </a:rPr>
              <a:t>–</a:t>
            </a:r>
            <a:r>
              <a:rPr lang="en-US" dirty="0">
                <a:sym typeface="Wingdings"/>
              </a:rPr>
              <a:t> DIY grid-tie is $1/w, professional grid-tie install is $3/w to $4/w and off grid with batteries is going to be around $6/w to $7/w.</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3101" y="1275714"/>
            <a:ext cx="5876925" cy="4901249"/>
          </a:xfrm>
          <a:prstGeom prst="rect">
            <a:avLst/>
          </a:prstGeom>
        </p:spPr>
      </p:pic>
    </p:spTree>
    <p:extLst>
      <p:ext uri="{BB962C8B-B14F-4D97-AF65-F5344CB8AC3E}">
        <p14:creationId xmlns:p14="http://schemas.microsoft.com/office/powerpoint/2010/main" val="447523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B29CC-463B-C146-BD15-1C4A5B75B7A4}"/>
              </a:ext>
            </a:extLst>
          </p:cNvPr>
          <p:cNvSpPr>
            <a:spLocks noGrp="1"/>
          </p:cNvSpPr>
          <p:nvPr>
            <p:ph type="title"/>
          </p:nvPr>
        </p:nvSpPr>
        <p:spPr/>
        <p:txBody>
          <a:bodyPr/>
          <a:lstStyle/>
          <a:p>
            <a:r>
              <a:rPr lang="en-US" dirty="0"/>
              <a:t>Free Money!</a:t>
            </a:r>
          </a:p>
        </p:txBody>
      </p:sp>
      <p:sp>
        <p:nvSpPr>
          <p:cNvPr id="3" name="Content Placeholder 2">
            <a:extLst>
              <a:ext uri="{FF2B5EF4-FFF2-40B4-BE49-F238E27FC236}">
                <a16:creationId xmlns:a16="http://schemas.microsoft.com/office/drawing/2014/main" id="{967C4AD9-1513-E446-A9C3-0F5A34D48A54}"/>
              </a:ext>
            </a:extLst>
          </p:cNvPr>
          <p:cNvSpPr>
            <a:spLocks noGrp="1"/>
          </p:cNvSpPr>
          <p:nvPr>
            <p:ph idx="1"/>
          </p:nvPr>
        </p:nvSpPr>
        <p:spPr/>
        <p:txBody>
          <a:bodyPr/>
          <a:lstStyle/>
          <a:p>
            <a:r>
              <a:rPr lang="en-US" dirty="0"/>
              <a:t>First, the Federal government will give you a 26% tax credit on all money you spend on solar (water heating and photovoltaic equipment). </a:t>
            </a:r>
          </a:p>
          <a:p>
            <a:r>
              <a:rPr lang="en-US" dirty="0"/>
              <a:t>That 26% also includes tools, wiring, nails, bolts, electrical and plumbing changes, electrician fees, engineering fees, permitting costs and so on. It does NOT cover your labor if you install it yourself, nor does it cover replacing your roof.</a:t>
            </a:r>
          </a:p>
          <a:p>
            <a:r>
              <a:rPr lang="en-US" dirty="0"/>
              <a:t>Second if you run a business from your house and you live in a rural area (Oldham county for example counts) you can apply to “Rural Energy for America Program” for grants and loans of up to $20k .</a:t>
            </a:r>
          </a:p>
        </p:txBody>
      </p:sp>
    </p:spTree>
    <p:extLst>
      <p:ext uri="{BB962C8B-B14F-4D97-AF65-F5344CB8AC3E}">
        <p14:creationId xmlns:p14="http://schemas.microsoft.com/office/powerpoint/2010/main" val="9412544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10359</TotalTime>
  <Words>2112</Words>
  <Application>Microsoft Macintosh PowerPoint</Application>
  <PresentationFormat>Widescreen</PresentationFormat>
  <Paragraphs>237</Paragraphs>
  <Slides>29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Home solar power (Or how I came to have a $14/month electricity bill) </vt:lpstr>
      <vt:lpstr>PowerPoint Presentation</vt:lpstr>
      <vt:lpstr>PowerPoint Presentation</vt:lpstr>
      <vt:lpstr>Before spending money on solar stuff…</vt:lpstr>
      <vt:lpstr>Why add solar?</vt:lpstr>
      <vt:lpstr>What’s it like to live with really?</vt:lpstr>
      <vt:lpstr>Terminology</vt:lpstr>
      <vt:lpstr>What does it cost?</vt:lpstr>
      <vt:lpstr>Free Money!</vt:lpstr>
      <vt:lpstr>Payback/return on investment</vt:lpstr>
      <vt:lpstr>Solar hot water</vt:lpstr>
      <vt:lpstr>Off grid</vt:lpstr>
      <vt:lpstr>Grid tied</vt:lpstr>
      <vt:lpstr>What would I need for grid tied PV?</vt:lpstr>
      <vt:lpstr>PowerPoint Presentation</vt:lpstr>
      <vt:lpstr>Inverter types</vt:lpstr>
      <vt:lpstr>What’s involved in putting it together?</vt:lpstr>
      <vt:lpstr>PowerPoint Presentation</vt:lpstr>
      <vt:lpstr>PowerPoint Presentation</vt:lpstr>
      <vt:lpstr>PowerPoint Presentation</vt:lpstr>
      <vt:lpstr>PowerPoint Presentation</vt:lpstr>
      <vt:lpstr>PowerPoint Presentation</vt:lpstr>
      <vt:lpstr>PowerPoint Presentation</vt:lpstr>
      <vt:lpstr>You CANNOT miss Net Metering</vt:lpstr>
      <vt:lpstr>Your Mileage May Vary</vt:lpstr>
      <vt:lpstr>Toys – Enphase enlighten</vt:lpstr>
      <vt:lpstr>Toys - sense</vt:lpstr>
      <vt:lpstr>LG&amp;E</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home solar power</dc:title>
  <dc:creator>Goodjohn, Paul (GE Appliances, Haier)</dc:creator>
  <cp:lastModifiedBy>Goodjohn, Paul (GE Appliances, Haier)</cp:lastModifiedBy>
  <cp:revision>68</cp:revision>
  <cp:lastPrinted>2019-07-16T12:12:21Z</cp:lastPrinted>
  <dcterms:created xsi:type="dcterms:W3CDTF">2018-09-07T17:10:04Z</dcterms:created>
  <dcterms:modified xsi:type="dcterms:W3CDTF">2021-02-12T18:15:33Z</dcterms:modified>
</cp:coreProperties>
</file>

<file path=docProps/thumbnail.jpeg>
</file>